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 id="2147484198" r:id="rId2"/>
  </p:sldMasterIdLst>
  <p:notesMasterIdLst>
    <p:notesMasterId r:id="rId79"/>
  </p:notesMasterIdLst>
  <p:sldIdLst>
    <p:sldId id="375" r:id="rId3"/>
    <p:sldId id="343" r:id="rId4"/>
    <p:sldId id="257" r:id="rId5"/>
    <p:sldId id="345" r:id="rId6"/>
    <p:sldId id="346" r:id="rId7"/>
    <p:sldId id="259" r:id="rId8"/>
    <p:sldId id="347" r:id="rId9"/>
    <p:sldId id="348" r:id="rId10"/>
    <p:sldId id="261" r:id="rId11"/>
    <p:sldId id="349" r:id="rId12"/>
    <p:sldId id="350" r:id="rId13"/>
    <p:sldId id="262" r:id="rId14"/>
    <p:sldId id="263" r:id="rId15"/>
    <p:sldId id="267" r:id="rId16"/>
    <p:sldId id="266" r:id="rId17"/>
    <p:sldId id="265" r:id="rId18"/>
    <p:sldId id="270" r:id="rId19"/>
    <p:sldId id="272" r:id="rId20"/>
    <p:sldId id="276" r:id="rId21"/>
    <p:sldId id="278" r:id="rId22"/>
    <p:sldId id="277" r:id="rId23"/>
    <p:sldId id="282" r:id="rId24"/>
    <p:sldId id="279" r:id="rId25"/>
    <p:sldId id="351" r:id="rId26"/>
    <p:sldId id="283" r:id="rId27"/>
    <p:sldId id="352" r:id="rId28"/>
    <p:sldId id="353" r:id="rId29"/>
    <p:sldId id="289" r:id="rId30"/>
    <p:sldId id="354" r:id="rId31"/>
    <p:sldId id="355" r:id="rId32"/>
    <p:sldId id="293" r:id="rId33"/>
    <p:sldId id="356" r:id="rId34"/>
    <p:sldId id="357" r:id="rId35"/>
    <p:sldId id="358" r:id="rId36"/>
    <p:sldId id="359" r:id="rId37"/>
    <p:sldId id="298" r:id="rId38"/>
    <p:sldId id="299" r:id="rId39"/>
    <p:sldId id="360" r:id="rId40"/>
    <p:sldId id="301" r:id="rId41"/>
    <p:sldId id="361" r:id="rId42"/>
    <p:sldId id="303" r:id="rId43"/>
    <p:sldId id="305" r:id="rId44"/>
    <p:sldId id="306" r:id="rId45"/>
    <p:sldId id="307" r:id="rId46"/>
    <p:sldId id="362" r:id="rId47"/>
    <p:sldId id="309" r:id="rId48"/>
    <p:sldId id="311" r:id="rId49"/>
    <p:sldId id="312" r:id="rId50"/>
    <p:sldId id="363" r:id="rId51"/>
    <p:sldId id="364" r:id="rId52"/>
    <p:sldId id="313" r:id="rId53"/>
    <p:sldId id="365" r:id="rId54"/>
    <p:sldId id="366" r:id="rId55"/>
    <p:sldId id="314" r:id="rId56"/>
    <p:sldId id="367" r:id="rId57"/>
    <p:sldId id="368" r:id="rId58"/>
    <p:sldId id="369" r:id="rId59"/>
    <p:sldId id="317" r:id="rId60"/>
    <p:sldId id="322" r:id="rId61"/>
    <p:sldId id="321" r:id="rId62"/>
    <p:sldId id="320" r:id="rId63"/>
    <p:sldId id="370" r:id="rId64"/>
    <p:sldId id="326" r:id="rId65"/>
    <p:sldId id="325" r:id="rId66"/>
    <p:sldId id="329" r:id="rId67"/>
    <p:sldId id="371" r:id="rId68"/>
    <p:sldId id="372" r:id="rId69"/>
    <p:sldId id="327" r:id="rId70"/>
    <p:sldId id="373" r:id="rId71"/>
    <p:sldId id="324" r:id="rId72"/>
    <p:sldId id="374" r:id="rId73"/>
    <p:sldId id="330" r:id="rId74"/>
    <p:sldId id="331" r:id="rId75"/>
    <p:sldId id="332" r:id="rId76"/>
    <p:sldId id="333" r:id="rId77"/>
    <p:sldId id="344" r:id="rId78"/>
  </p:sldIdLst>
  <p:sldSz cx="9144000" cy="6858000" type="screen4x3"/>
  <p:notesSz cx="6858000" cy="9144000"/>
  <p:custDataLst>
    <p:tags r:id="rId80"/>
  </p:custDataLst>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p:scale>
          <a:sx n="80" d="100"/>
          <a:sy n="80" d="100"/>
        </p:scale>
        <p:origin x="-690" y="-5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A1358BD-ADE5-4280-8AF7-507E581C4D23}" type="datetimeFigureOut">
              <a:rPr lang="it-IT"/>
              <a:pPr>
                <a:defRPr/>
              </a:pPr>
              <a:t>31/05/2017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096320-2F76-4083-8FB5-2E110EB538A1}" type="slidenum">
              <a:rPr lang="it-IT"/>
              <a:pPr>
                <a:defRPr/>
              </a:pPr>
              <a:t>‹N›</a:t>
            </a:fld>
            <a:endParaRPr lang="it-IT"/>
          </a:p>
        </p:txBody>
      </p:sp>
    </p:spTree>
    <p:extLst>
      <p:ext uri="{BB962C8B-B14F-4D97-AF65-F5344CB8AC3E}">
        <p14:creationId xmlns:p14="http://schemas.microsoft.com/office/powerpoint/2010/main" val="639753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96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881D9D-76E6-4B95-9B22-1534612E003C}" type="slidenum">
              <a:rPr lang="it-IT" smtClean="0"/>
              <a:pPr fontAlgn="base">
                <a:spcBef>
                  <a:spcPct val="0"/>
                </a:spcBef>
                <a:spcAft>
                  <a:spcPct val="0"/>
                </a:spcAft>
                <a:defRPr/>
              </a:pPr>
              <a:t>3</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96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881D9D-76E6-4B95-9B22-1534612E003C}" type="slidenum">
              <a:rPr lang="it-IT" smtClean="0"/>
              <a:pPr fontAlgn="base">
                <a:spcBef>
                  <a:spcPct val="0"/>
                </a:spcBef>
                <a:spcAft>
                  <a:spcPct val="0"/>
                </a:spcAft>
                <a:defRPr/>
              </a:pPr>
              <a:t>4</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96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881D9D-76E6-4B95-9B22-1534612E003C}" type="slidenum">
              <a:rPr lang="it-IT" smtClean="0"/>
              <a:pPr fontAlgn="base">
                <a:spcBef>
                  <a:spcPct val="0"/>
                </a:spcBef>
                <a:spcAft>
                  <a:spcPct val="0"/>
                </a:spcAft>
                <a:defRPr/>
              </a:pPr>
              <a:t>5</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C1096320-2F76-4083-8FB5-2E110EB538A1}" type="slidenum">
              <a:rPr lang="it-IT" smtClean="0"/>
              <a:pPr>
                <a:defRPr/>
              </a:pPr>
              <a:t>32</a:t>
            </a:fld>
            <a:endParaRPr lang="it-IT"/>
          </a:p>
        </p:txBody>
      </p:sp>
    </p:spTree>
    <p:extLst>
      <p:ext uri="{BB962C8B-B14F-4D97-AF65-F5344CB8AC3E}">
        <p14:creationId xmlns:p14="http://schemas.microsoft.com/office/powerpoint/2010/main" val="43023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06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915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656FD-35E0-47BE-BE21-0726A0416AC8}" type="slidenum">
              <a:rPr lang="it-IT" smtClean="0"/>
              <a:pPr fontAlgn="base">
                <a:spcBef>
                  <a:spcPct val="0"/>
                </a:spcBef>
                <a:spcAft>
                  <a:spcPct val="0"/>
                </a:spcAft>
                <a:defRPr/>
              </a:pPr>
              <a:t>44</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06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915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656FD-35E0-47BE-BE21-0726A0416AC8}" type="slidenum">
              <a:rPr lang="it-IT" smtClean="0"/>
              <a:pPr fontAlgn="base">
                <a:spcBef>
                  <a:spcPct val="0"/>
                </a:spcBef>
                <a:spcAft>
                  <a:spcPct val="0"/>
                </a:spcAft>
                <a:defRPr/>
              </a:pPr>
              <a:t>45</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16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120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8A06F3-6AF8-48C9-886C-A3FC9B80704C}" type="slidenum">
              <a:rPr lang="it-IT" smtClean="0"/>
              <a:pPr fontAlgn="base">
                <a:spcBef>
                  <a:spcPct val="0"/>
                </a:spcBef>
                <a:spcAft>
                  <a:spcPct val="0"/>
                </a:spcAft>
                <a:defRPr/>
              </a:pPr>
              <a:t>46</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fld id="{32F79AEE-2CDE-4165-80D7-60595834810F}"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8149AAA-A438-437E-A50B-A7DD8DB2F897}" type="slidenum">
              <a:rPr lang="it-IT" smtClean="0"/>
              <a:pPr>
                <a:defRPr/>
              </a:pPr>
              <a:t>‹N›</a:t>
            </a:fld>
            <a:endParaRPr lang="it-IT"/>
          </a:p>
        </p:txBody>
      </p:sp>
    </p:spTree>
    <p:extLst>
      <p:ext uri="{BB962C8B-B14F-4D97-AF65-F5344CB8AC3E}">
        <p14:creationId xmlns:p14="http://schemas.microsoft.com/office/powerpoint/2010/main" val="3452341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790F33BC-1040-4956-9FA4-B0358537C06F}"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55C45E6D-7060-462B-962D-A991DDF4F684}" type="slidenum">
              <a:rPr lang="it-IT" smtClean="0"/>
              <a:pPr>
                <a:defRPr/>
              </a:pPr>
              <a:t>‹N›</a:t>
            </a:fld>
            <a:endParaRPr lang="it-IT"/>
          </a:p>
        </p:txBody>
      </p:sp>
    </p:spTree>
    <p:extLst>
      <p:ext uri="{BB962C8B-B14F-4D97-AF65-F5344CB8AC3E}">
        <p14:creationId xmlns:p14="http://schemas.microsoft.com/office/powerpoint/2010/main" val="404350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DEB80B13-BF60-4E1E-9E6B-64BAEECED31B}"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432FE9ED-9CF5-44E9-A380-186A23E88033}" type="slidenum">
              <a:rPr lang="it-IT" smtClean="0"/>
              <a:pPr>
                <a:defRPr/>
              </a:pPr>
              <a:t>‹N›</a:t>
            </a:fld>
            <a:endParaRPr lang="it-IT"/>
          </a:p>
        </p:txBody>
      </p:sp>
    </p:spTree>
    <p:extLst>
      <p:ext uri="{BB962C8B-B14F-4D97-AF65-F5344CB8AC3E}">
        <p14:creationId xmlns:p14="http://schemas.microsoft.com/office/powerpoint/2010/main" val="2285670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3351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83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664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53835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97059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3364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38285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9882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E0909B51-D90B-4139-80BC-383BDC5E7FD7}"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C56F3F8F-C12D-4812-92CB-5CC5BCA3DC70}" type="slidenum">
              <a:rPr lang="it-IT" smtClean="0"/>
              <a:pPr>
                <a:defRPr/>
              </a:pPr>
              <a:t>‹N›</a:t>
            </a:fld>
            <a:endParaRPr lang="it-IT"/>
          </a:p>
        </p:txBody>
      </p:sp>
    </p:spTree>
    <p:extLst>
      <p:ext uri="{BB962C8B-B14F-4D97-AF65-F5344CB8AC3E}">
        <p14:creationId xmlns:p14="http://schemas.microsoft.com/office/powerpoint/2010/main" val="960471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80425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61411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0099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fld id="{5757F032-655E-4EFC-849B-86B0EDA9EE39}"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358EC9A0-BED3-4CE4-873F-47B8EE24EFC7}" type="slidenum">
              <a:rPr lang="it-IT" smtClean="0"/>
              <a:pPr>
                <a:defRPr/>
              </a:pPr>
              <a:t>‹N›</a:t>
            </a:fld>
            <a:endParaRPr lang="it-IT"/>
          </a:p>
        </p:txBody>
      </p:sp>
    </p:spTree>
    <p:extLst>
      <p:ext uri="{BB962C8B-B14F-4D97-AF65-F5344CB8AC3E}">
        <p14:creationId xmlns:p14="http://schemas.microsoft.com/office/powerpoint/2010/main" val="286172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fld id="{6B49CF23-7BAA-4112-8023-EA488093FF56}" type="datetime1">
              <a:rPr lang="it-IT" smtClean="0"/>
              <a:pPr>
                <a:defRPr/>
              </a:pPr>
              <a:t>31/05/2017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2935E7AF-C045-4A51-B517-921F1538CD22}" type="slidenum">
              <a:rPr lang="it-IT" smtClean="0"/>
              <a:pPr>
                <a:defRPr/>
              </a:pPr>
              <a:t>‹N›</a:t>
            </a:fld>
            <a:endParaRPr lang="it-IT"/>
          </a:p>
        </p:txBody>
      </p:sp>
    </p:spTree>
    <p:extLst>
      <p:ext uri="{BB962C8B-B14F-4D97-AF65-F5344CB8AC3E}">
        <p14:creationId xmlns:p14="http://schemas.microsoft.com/office/powerpoint/2010/main" val="101145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fld id="{44CB1776-EB3B-4E69-AF6F-3CB3BE662E00}" type="datetime1">
              <a:rPr lang="it-IT" smtClean="0"/>
              <a:pPr>
                <a:defRPr/>
              </a:pPr>
              <a:t>31/05/2017</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FD8A1697-D5E5-47C6-A71B-1357D10F9126}" type="slidenum">
              <a:rPr lang="it-IT" smtClean="0"/>
              <a:pPr>
                <a:defRPr/>
              </a:pPr>
              <a:t>‹N›</a:t>
            </a:fld>
            <a:endParaRPr lang="it-IT"/>
          </a:p>
        </p:txBody>
      </p:sp>
    </p:spTree>
    <p:extLst>
      <p:ext uri="{BB962C8B-B14F-4D97-AF65-F5344CB8AC3E}">
        <p14:creationId xmlns:p14="http://schemas.microsoft.com/office/powerpoint/2010/main" val="322664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fld id="{7CFCB0D7-6B3F-405B-9146-56544220E3EA}" type="datetime1">
              <a:rPr lang="it-IT" smtClean="0"/>
              <a:pPr>
                <a:defRPr/>
              </a:pPr>
              <a:t>31/05/2017</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9033889B-1814-4CF7-9011-2464139B4924}" type="slidenum">
              <a:rPr lang="it-IT" smtClean="0"/>
              <a:pPr>
                <a:defRPr/>
              </a:pPr>
              <a:t>‹N›</a:t>
            </a:fld>
            <a:endParaRPr lang="it-IT"/>
          </a:p>
        </p:txBody>
      </p:sp>
    </p:spTree>
    <p:extLst>
      <p:ext uri="{BB962C8B-B14F-4D97-AF65-F5344CB8AC3E}">
        <p14:creationId xmlns:p14="http://schemas.microsoft.com/office/powerpoint/2010/main" val="84295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8C578DCB-FA1D-4B63-960F-3789CD8FA799}" type="datetime1">
              <a:rPr lang="it-IT" smtClean="0"/>
              <a:pPr>
                <a:defRPr/>
              </a:pPr>
              <a:t>31/05/2017</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BA8F149D-C1D8-4A15-A5F5-439B2AC3EC89}" type="slidenum">
              <a:rPr lang="it-IT" smtClean="0"/>
              <a:pPr>
                <a:defRPr/>
              </a:pPr>
              <a:t>‹N›</a:t>
            </a:fld>
            <a:endParaRPr lang="it-IT"/>
          </a:p>
        </p:txBody>
      </p:sp>
    </p:spTree>
    <p:extLst>
      <p:ext uri="{BB962C8B-B14F-4D97-AF65-F5344CB8AC3E}">
        <p14:creationId xmlns:p14="http://schemas.microsoft.com/office/powerpoint/2010/main" val="14350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14612F53-5F56-49E6-9C7F-77860F7D4F53}" type="datetime1">
              <a:rPr lang="it-IT" smtClean="0"/>
              <a:pPr>
                <a:defRPr/>
              </a:pPr>
              <a:t>31/05/2017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5D343E2E-9CC8-48DC-B0CB-242373664231}" type="slidenum">
              <a:rPr lang="it-IT" smtClean="0"/>
              <a:pPr>
                <a:defRPr/>
              </a:pPr>
              <a:t>‹N›</a:t>
            </a:fld>
            <a:endParaRPr lang="it-IT"/>
          </a:p>
        </p:txBody>
      </p:sp>
    </p:spTree>
    <p:extLst>
      <p:ext uri="{BB962C8B-B14F-4D97-AF65-F5344CB8AC3E}">
        <p14:creationId xmlns:p14="http://schemas.microsoft.com/office/powerpoint/2010/main" val="171878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4C86721F-316A-402D-9055-7AE145A4F063}" type="datetime1">
              <a:rPr lang="it-IT" smtClean="0"/>
              <a:pPr>
                <a:defRPr/>
              </a:pPr>
              <a:t>31/05/2017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1D11B9AD-A476-44A3-9529-9C5159E55C67}" type="slidenum">
              <a:rPr lang="it-IT" smtClean="0"/>
              <a:pPr>
                <a:defRPr/>
              </a:pPr>
              <a:t>‹N›</a:t>
            </a:fld>
            <a:endParaRPr lang="it-IT"/>
          </a:p>
        </p:txBody>
      </p:sp>
    </p:spTree>
    <p:extLst>
      <p:ext uri="{BB962C8B-B14F-4D97-AF65-F5344CB8AC3E}">
        <p14:creationId xmlns:p14="http://schemas.microsoft.com/office/powerpoint/2010/main" val="305601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7B23CAA-D56D-4D58-91D4-A13A1BFD5D59}" type="datetime1">
              <a:rPr lang="it-IT" smtClean="0"/>
              <a:pPr>
                <a:defRPr/>
              </a:pPr>
              <a:t>31/05/2017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108BE9B-6DB4-409C-9ABA-7E358ABC0BF9}" type="slidenum">
              <a:rPr lang="it-IT" smtClean="0"/>
              <a:pPr>
                <a:defRPr/>
              </a:pPr>
              <a:t>‹N›</a:t>
            </a:fld>
            <a:endParaRPr lang="it-IT"/>
          </a:p>
        </p:txBody>
      </p:sp>
    </p:spTree>
    <p:extLst>
      <p:ext uri="{BB962C8B-B14F-4D97-AF65-F5344CB8AC3E}">
        <p14:creationId xmlns:p14="http://schemas.microsoft.com/office/powerpoint/2010/main" val="1612546813"/>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8356C62-62E3-4639-89A4-2288F49CB962}" type="datetimeFigureOut">
              <a:rPr lang="it-IT" smtClean="0">
                <a:solidFill>
                  <a:prstClr val="black">
                    <a:tint val="75000"/>
                  </a:prstClr>
                </a:solidFill>
                <a:latin typeface="Calibri"/>
              </a:rPr>
              <a:pPr fontAlgn="auto">
                <a:spcBef>
                  <a:spcPts val="0"/>
                </a:spcBef>
                <a:spcAft>
                  <a:spcPts val="0"/>
                </a:spcAft>
              </a:pPr>
              <a:t>31/05/2017</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F65732C-663C-451A-A8B3-07B62C8F6A92}"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667020879"/>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attolicaassicurazioni.it/default.aspx"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6093296"/>
            <a:ext cx="8640960"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5" name="CasellaDiTesto 4"/>
          <p:cNvSpPr txBox="1"/>
          <p:nvPr/>
        </p:nvSpPr>
        <p:spPr>
          <a:xfrm>
            <a:off x="395536" y="6093296"/>
            <a:ext cx="8424936" cy="523220"/>
          </a:xfrm>
          <a:prstGeom prst="rect">
            <a:avLst/>
          </a:prstGeom>
          <a:noFill/>
        </p:spPr>
        <p:txBody>
          <a:bodyPr wrap="square" rtlCol="0">
            <a:spAutoFit/>
          </a:bodyPr>
          <a:lstStyle/>
          <a:p>
            <a:pPr algn="ctr" fontAlgn="auto">
              <a:spcBef>
                <a:spcPts val="0"/>
              </a:spcBef>
              <a:spcAft>
                <a:spcPts val="0"/>
              </a:spcAft>
            </a:pPr>
            <a:r>
              <a:rPr lang="it-IT" sz="2800" b="1" dirty="0" smtClean="0">
                <a:solidFill>
                  <a:prstClr val="white"/>
                </a:solidFill>
                <a:latin typeface="Calibri"/>
              </a:rPr>
              <a:t>www.joinacademy.it</a:t>
            </a:r>
            <a:endParaRPr lang="it-IT" sz="2800" b="1" dirty="0">
              <a:solidFill>
                <a:prstClr val="white"/>
              </a:solidFill>
              <a:latin typeface="Calibri"/>
            </a:endParaRPr>
          </a:p>
        </p:txBody>
      </p:sp>
      <p:sp>
        <p:nvSpPr>
          <p:cNvPr id="6" name="Rettangolo 5"/>
          <p:cNvSpPr/>
          <p:nvPr/>
        </p:nvSpPr>
        <p:spPr>
          <a:xfrm>
            <a:off x="251520" y="5949280"/>
            <a:ext cx="8640960" cy="14401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pic>
        <p:nvPicPr>
          <p:cNvPr id="7" name="Immagine 6" descr="Logo Join.jpg"/>
          <p:cNvPicPr>
            <a:picLocks noChangeAspect="1"/>
          </p:cNvPicPr>
          <p:nvPr/>
        </p:nvPicPr>
        <p:blipFill>
          <a:blip r:embed="rId2" cstate="print"/>
          <a:stretch>
            <a:fillRect/>
          </a:stretch>
        </p:blipFill>
        <p:spPr>
          <a:xfrm>
            <a:off x="1043608" y="260648"/>
            <a:ext cx="3749402" cy="3749402"/>
          </a:xfrm>
          <a:prstGeom prst="rect">
            <a:avLst/>
          </a:prstGeom>
        </p:spPr>
      </p:pic>
      <p:sp>
        <p:nvSpPr>
          <p:cNvPr id="14" name="CasellaDiTesto 13"/>
          <p:cNvSpPr txBox="1"/>
          <p:nvPr/>
        </p:nvSpPr>
        <p:spPr>
          <a:xfrm>
            <a:off x="323528" y="4102621"/>
            <a:ext cx="8568952" cy="1846659"/>
          </a:xfrm>
          <a:prstGeom prst="rect">
            <a:avLst/>
          </a:prstGeom>
          <a:noFill/>
        </p:spPr>
        <p:txBody>
          <a:bodyPr wrap="square" rtlCol="0">
            <a:spAutoFit/>
          </a:bodyPr>
          <a:lstStyle/>
          <a:p>
            <a:pPr algn="ctr" fontAlgn="auto">
              <a:spcBef>
                <a:spcPts val="0"/>
              </a:spcBef>
              <a:spcAft>
                <a:spcPts val="0"/>
              </a:spcAft>
            </a:pPr>
            <a:r>
              <a:rPr lang="it-IT" sz="2400" b="1" dirty="0" smtClean="0">
                <a:solidFill>
                  <a:srgbClr val="FF0000"/>
                </a:solidFill>
                <a:latin typeface="Calibri"/>
              </a:rPr>
              <a:t>Corso di alta formazione professionale per Patrocinatore Stragiudiziale </a:t>
            </a:r>
          </a:p>
          <a:p>
            <a:pPr algn="ctr" fontAlgn="auto">
              <a:spcBef>
                <a:spcPts val="0"/>
              </a:spcBef>
              <a:spcAft>
                <a:spcPts val="0"/>
              </a:spcAft>
            </a:pPr>
            <a:r>
              <a:rPr lang="it-IT" sz="1600" b="1" dirty="0" smtClean="0">
                <a:solidFill>
                  <a:prstClr val="black"/>
                </a:solidFill>
                <a:latin typeface="Calibri"/>
              </a:rPr>
              <a:t>(Professionista del risarcimento del danno – Ramo infortunistica stradale)</a:t>
            </a:r>
            <a:endParaRPr lang="it-IT" sz="1400" b="1" dirty="0" smtClean="0">
              <a:solidFill>
                <a:prstClr val="black"/>
              </a:solidFill>
              <a:latin typeface="Calibri"/>
            </a:endParaRPr>
          </a:p>
          <a:p>
            <a:pPr algn="ctr" fontAlgn="auto">
              <a:spcBef>
                <a:spcPts val="0"/>
              </a:spcBef>
              <a:spcAft>
                <a:spcPts val="0"/>
              </a:spcAft>
            </a:pPr>
            <a:r>
              <a:rPr lang="it-IT" sz="1400" b="1" dirty="0" smtClean="0">
                <a:solidFill>
                  <a:prstClr val="black"/>
                </a:solidFill>
                <a:latin typeface="Calibri"/>
              </a:rPr>
              <a:t>Legge 04/2013 – Norma Tecnica UNI 11477</a:t>
            </a:r>
            <a:endParaRPr lang="it-IT" sz="2000" b="1" dirty="0" smtClean="0">
              <a:solidFill>
                <a:prstClr val="black"/>
              </a:solidFill>
              <a:latin typeface="Calibri"/>
            </a:endParaRPr>
          </a:p>
          <a:p>
            <a:pPr algn="ctr" fontAlgn="auto">
              <a:spcBef>
                <a:spcPts val="0"/>
              </a:spcBef>
              <a:spcAft>
                <a:spcPts val="0"/>
              </a:spcAft>
            </a:pPr>
            <a:endParaRPr lang="it-IT" b="1" dirty="0" smtClean="0">
              <a:solidFill>
                <a:prstClr val="black"/>
              </a:solidFill>
              <a:latin typeface="Calibri"/>
            </a:endParaRPr>
          </a:p>
          <a:p>
            <a:pPr algn="ctr" fontAlgn="auto">
              <a:spcBef>
                <a:spcPts val="0"/>
              </a:spcBef>
              <a:spcAft>
                <a:spcPts val="0"/>
              </a:spcAft>
            </a:pPr>
            <a:r>
              <a:rPr lang="it-IT" b="1" dirty="0" smtClean="0">
                <a:solidFill>
                  <a:prstClr val="black"/>
                </a:solidFill>
                <a:latin typeface="Calibri"/>
              </a:rPr>
              <a:t>Modulo 6 – Codice Assicurazioni</a:t>
            </a:r>
            <a:endParaRPr lang="it-IT" b="1" dirty="0">
              <a:solidFill>
                <a:prstClr val="black"/>
              </a:solidFill>
              <a:latin typeface="Calibri"/>
            </a:endParaRPr>
          </a:p>
        </p:txBody>
      </p:sp>
      <p:pic>
        <p:nvPicPr>
          <p:cNvPr id="15" name="Immagine 14" descr="LOGO ISO 9001.jpg"/>
          <p:cNvPicPr>
            <a:picLocks noChangeAspect="1"/>
          </p:cNvPicPr>
          <p:nvPr/>
        </p:nvPicPr>
        <p:blipFill>
          <a:blip r:embed="rId3" cstate="print"/>
          <a:stretch>
            <a:fillRect/>
          </a:stretch>
        </p:blipFill>
        <p:spPr>
          <a:xfrm>
            <a:off x="5978611" y="1255350"/>
            <a:ext cx="2049773" cy="2245658"/>
          </a:xfrm>
          <a:prstGeom prst="rect">
            <a:avLst/>
          </a:prstGeom>
        </p:spPr>
      </p:pic>
    </p:spTree>
    <p:extLst>
      <p:ext uri="{BB962C8B-B14F-4D97-AF65-F5344CB8AC3E}">
        <p14:creationId xmlns:p14="http://schemas.microsoft.com/office/powerpoint/2010/main" val="366457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3"/>
          <p:cNvSpPr txBox="1">
            <a:spLocks noChangeArrowheads="1"/>
          </p:cNvSpPr>
          <p:nvPr/>
        </p:nvSpPr>
        <p:spPr bwMode="auto">
          <a:xfrm>
            <a:off x="142844" y="1142984"/>
            <a:ext cx="4929222"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L’obbligo di denuncia del sinistro da parte dell’assicurato è previsto dall’</a:t>
            </a:r>
            <a:r>
              <a:rPr lang="it-IT" sz="2000" dirty="0" smtClean="0">
                <a:solidFill>
                  <a:srgbClr val="FF0000"/>
                </a:solidFill>
                <a:latin typeface="Arial Black" pitchFamily="34" charset="0"/>
              </a:rPr>
              <a:t>art. 143 C. Ass.</a:t>
            </a:r>
            <a:r>
              <a:rPr lang="it-IT" sz="2000" dirty="0" smtClean="0">
                <a:latin typeface="Arial Black" pitchFamily="34" charset="0"/>
              </a:rPr>
              <a:t> </a:t>
            </a:r>
          </a:p>
          <a:p>
            <a:pPr algn="ctr"/>
            <a:r>
              <a:rPr lang="it-IT" sz="2000" dirty="0" smtClean="0">
                <a:latin typeface="Arial Black" pitchFamily="34" charset="0"/>
              </a:rPr>
              <a:t>Il </a:t>
            </a:r>
            <a:r>
              <a:rPr lang="it-IT" sz="2000" dirty="0" smtClean="0">
                <a:solidFill>
                  <a:srgbClr val="FF0000"/>
                </a:solidFill>
                <a:latin typeface="Arial Black" pitchFamily="34" charset="0"/>
              </a:rPr>
              <a:t>2° comma dell’art. 143 C. Ass.</a:t>
            </a:r>
            <a:r>
              <a:rPr lang="it-IT" sz="2000" dirty="0" smtClean="0">
                <a:latin typeface="Arial Black" pitchFamily="34" charset="0"/>
              </a:rPr>
              <a:t> prevede, inoltre, che, quando il modulo sia firmato congiuntamente dai conducenti coinvolti nel sinistro si presume (salvo prova contraria da parte dell’impresa di assicurazione), che il sinistro si sia verificato nelle circostanze, con le modalità e con le conseguenze risultanti dal modulo stesso.</a:t>
            </a:r>
            <a:endParaRPr lang="it-IT" sz="2000" dirty="0">
              <a:latin typeface="Arial Black" pitchFamily="34" charset="0"/>
            </a:endParaRPr>
          </a:p>
        </p:txBody>
      </p:sp>
      <p:sp>
        <p:nvSpPr>
          <p:cNvPr id="11269" name="CasellaDiTesto 7"/>
          <p:cNvSpPr txBox="1">
            <a:spLocks noChangeArrowheads="1"/>
          </p:cNvSpPr>
          <p:nvPr/>
        </p:nvSpPr>
        <p:spPr bwMode="auto">
          <a:xfrm>
            <a:off x="900113" y="476250"/>
            <a:ext cx="7343775"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denuncia del sinistro</a:t>
            </a:r>
          </a:p>
        </p:txBody>
      </p:sp>
      <p:pic>
        <p:nvPicPr>
          <p:cNvPr id="68610" name="Picture 2" descr="http://www.italiapokerclub.com/wp-content/uploads/2011/05/firma.jpg"/>
          <p:cNvPicPr>
            <a:picLocks noChangeAspect="1" noChangeArrowheads="1"/>
          </p:cNvPicPr>
          <p:nvPr/>
        </p:nvPicPr>
        <p:blipFill>
          <a:blip r:embed="rId2"/>
          <a:srcRect/>
          <a:stretch>
            <a:fillRect/>
          </a:stretch>
        </p:blipFill>
        <p:spPr bwMode="auto">
          <a:xfrm>
            <a:off x="5143504" y="1214422"/>
            <a:ext cx="3834434" cy="4214842"/>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CasellaDiTesto 7"/>
          <p:cNvSpPr txBox="1">
            <a:spLocks noChangeArrowheads="1"/>
          </p:cNvSpPr>
          <p:nvPr/>
        </p:nvSpPr>
        <p:spPr bwMode="auto">
          <a:xfrm>
            <a:off x="900113" y="476250"/>
            <a:ext cx="7343775"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denuncia del sinistro</a:t>
            </a:r>
          </a:p>
        </p:txBody>
      </p:sp>
      <p:sp>
        <p:nvSpPr>
          <p:cNvPr id="1025" name="Rectangle 1"/>
          <p:cNvSpPr>
            <a:spLocks noChangeArrowheads="1"/>
          </p:cNvSpPr>
          <p:nvPr/>
        </p:nvSpPr>
        <p:spPr bwMode="auto">
          <a:xfrm>
            <a:off x="2857488" y="1214422"/>
            <a:ext cx="614366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 denuncia, in mancanza del modulo, può essere effettuata anche a mezzo di una </a:t>
            </a:r>
            <a:r>
              <a:rPr kumimoji="0" lang="it-IT" sz="2000" b="1" i="1"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dettagliata descrizione</a:t>
            </a:r>
            <a:r>
              <a:rPr kumimoji="0" lang="it-IT" sz="2000"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delle circostanze nelle quali il sinistro si è verificato nonché delle relative conseguenze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8, 2° comma, D.P.R. n. 45/1981</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 presentazione di una denuncia sottoscritta dai conducenti consente in ogni caso al danneggiato che abbia subito solo danni a cose di beneficiare della riduzione della metà dei termini concessi alla compagnia di assicurazione per formalizzare la propria offerta risarcitoria (previsto dall’</a:t>
            </a:r>
            <a:r>
              <a:rPr kumimoji="0" lang="it-IT" sz="200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148, 1° comma., C. Ass.</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endParaRPr kumimoji="0" lang="it-IT" sz="20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67586" name="Picture 2" descr="http://2.bp.blogspot.com/-rskwoEd81hw/TeZPZmF8bzI/AAAAAAAAEBs/Ufc4mZ48_mM/s1600/firma.jpg"/>
          <p:cNvPicPr>
            <a:picLocks noChangeAspect="1" noChangeArrowheads="1"/>
          </p:cNvPicPr>
          <p:nvPr/>
        </p:nvPicPr>
        <p:blipFill>
          <a:blip r:embed="rId2"/>
          <a:srcRect/>
          <a:stretch>
            <a:fillRect/>
          </a:stretch>
        </p:blipFill>
        <p:spPr bwMode="auto">
          <a:xfrm>
            <a:off x="285720" y="1357298"/>
            <a:ext cx="2500330" cy="3981448"/>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3"/>
          <p:cNvSpPr txBox="1">
            <a:spLocks noChangeArrowheads="1"/>
          </p:cNvSpPr>
          <p:nvPr/>
        </p:nvSpPr>
        <p:spPr bwMode="auto">
          <a:xfrm>
            <a:off x="1116013" y="908050"/>
            <a:ext cx="7056437" cy="584200"/>
          </a:xfrm>
          <a:prstGeom prst="rect">
            <a:avLst/>
          </a:prstGeom>
          <a:noFill/>
          <a:ln w="9525">
            <a:noFill/>
            <a:miter lim="800000"/>
            <a:headEnd/>
            <a:tailEnd/>
          </a:ln>
        </p:spPr>
        <p:txBody>
          <a:bodyPr>
            <a:spAutoFit/>
          </a:bodyPr>
          <a:lstStyle/>
          <a:p>
            <a:pPr algn="just"/>
            <a:endParaRPr lang="it-IT" sz="3200" b="1">
              <a:solidFill>
                <a:srgbClr val="FF0000"/>
              </a:solidFill>
              <a:latin typeface="Arial Black" pitchFamily="34" charset="0"/>
            </a:endParaRPr>
          </a:p>
        </p:txBody>
      </p:sp>
      <p:sp>
        <p:nvSpPr>
          <p:cNvPr id="12293" name="CasellaDiTesto 3"/>
          <p:cNvSpPr txBox="1">
            <a:spLocks noChangeArrowheads="1"/>
          </p:cNvSpPr>
          <p:nvPr/>
        </p:nvSpPr>
        <p:spPr bwMode="auto">
          <a:xfrm>
            <a:off x="2928926" y="764704"/>
            <a:ext cx="6215074" cy="5062924"/>
          </a:xfrm>
          <a:prstGeom prst="rect">
            <a:avLst/>
          </a:prstGeom>
          <a:noFill/>
          <a:ln w="9525">
            <a:noFill/>
            <a:miter lim="800000"/>
            <a:headEnd/>
            <a:tailEnd/>
          </a:ln>
        </p:spPr>
        <p:txBody>
          <a:bodyPr wrap="square">
            <a:spAutoFit/>
          </a:bodyPr>
          <a:lstStyle/>
          <a:p>
            <a:pPr algn="ctr"/>
            <a:r>
              <a:rPr lang="it-IT" sz="1900" dirty="0" smtClean="0">
                <a:latin typeface="Arial Black" pitchFamily="34" charset="0"/>
              </a:rPr>
              <a:t>La</a:t>
            </a:r>
            <a:r>
              <a:rPr lang="it-IT" sz="1900" b="1" dirty="0" smtClean="0">
                <a:latin typeface="Arial Black" pitchFamily="34" charset="0"/>
              </a:rPr>
              <a:t> </a:t>
            </a:r>
            <a:r>
              <a:rPr lang="it-IT" sz="1900" dirty="0" smtClean="0">
                <a:latin typeface="Arial Black" pitchFamily="34" charset="0"/>
              </a:rPr>
              <a:t>denuncia di sinistro è distinta dalla </a:t>
            </a:r>
            <a:r>
              <a:rPr lang="it-IT" sz="1900" b="1" dirty="0" smtClean="0">
                <a:solidFill>
                  <a:srgbClr val="FF0000"/>
                </a:solidFill>
                <a:latin typeface="Arial Black" pitchFamily="34" charset="0"/>
              </a:rPr>
              <a:t>richiesta di risarcimento</a:t>
            </a:r>
            <a:r>
              <a:rPr lang="it-IT" sz="1900" dirty="0" smtClean="0">
                <a:latin typeface="Arial Black" pitchFamily="34" charset="0"/>
              </a:rPr>
              <a:t> che il danneggiato deve inviare all’impresa assicuratrice del responsabile civile e che assume rilevanza ai fini della proponibilità dell’azione in sede giudiziaria.</a:t>
            </a:r>
          </a:p>
          <a:p>
            <a:pPr algn="ctr"/>
            <a:r>
              <a:rPr lang="it-IT" sz="1900" dirty="0" smtClean="0">
                <a:latin typeface="Arial Black" pitchFamily="34" charset="0"/>
              </a:rPr>
              <a:t>Il contenuto della richiesta e le modalità di formulazione sono disciplinate dagli </a:t>
            </a:r>
            <a:r>
              <a:rPr lang="it-IT" sz="1900" dirty="0" smtClean="0">
                <a:solidFill>
                  <a:srgbClr val="FF0000"/>
                </a:solidFill>
                <a:latin typeface="Arial Black" pitchFamily="34" charset="0"/>
              </a:rPr>
              <a:t>articoli 145 e 148 C. Ass.</a:t>
            </a:r>
          </a:p>
          <a:p>
            <a:pPr algn="ctr"/>
            <a:r>
              <a:rPr lang="it-IT" sz="1900" dirty="0" smtClean="0">
                <a:latin typeface="Arial Black" pitchFamily="34" charset="0"/>
              </a:rPr>
              <a:t>La richiesta risarcitoria deve essere inviata all’impresa di assicurazione mediante </a:t>
            </a:r>
            <a:r>
              <a:rPr lang="it-IT" sz="1900" b="1" dirty="0" smtClean="0">
                <a:solidFill>
                  <a:srgbClr val="0000CC"/>
                </a:solidFill>
                <a:latin typeface="Arial Black" pitchFamily="34" charset="0"/>
              </a:rPr>
              <a:t>lettera raccomandata A.R.</a:t>
            </a:r>
            <a:r>
              <a:rPr lang="it-IT" sz="1900" dirty="0" smtClean="0">
                <a:latin typeface="Arial Black" pitchFamily="34" charset="0"/>
              </a:rPr>
              <a:t>, deve essere indirizzata all’ufficio liquidazioni sinistri del luogo di domicilio del danneggiato o presso l’agenzia dove è stato concluso il contratto, ovvero alla quale il contratto è stato assegnato, oltreché, alla sede sociale dell’assicuratore.</a:t>
            </a:r>
            <a:endParaRPr lang="it-IT" sz="1900" dirty="0">
              <a:latin typeface="Arial Black" pitchFamily="34" charset="0"/>
            </a:endParaRPr>
          </a:p>
        </p:txBody>
      </p:sp>
      <p:sp>
        <p:nvSpPr>
          <p:cNvPr id="12296" name="CasellaDiTesto 7"/>
          <p:cNvSpPr txBox="1">
            <a:spLocks noChangeArrowheads="1"/>
          </p:cNvSpPr>
          <p:nvPr/>
        </p:nvSpPr>
        <p:spPr bwMode="auto">
          <a:xfrm>
            <a:off x="971550" y="188640"/>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richiesta di risarcimento</a:t>
            </a:r>
          </a:p>
        </p:txBody>
      </p:sp>
      <p:pic>
        <p:nvPicPr>
          <p:cNvPr id="12297" name="Picture 6" descr="http://www.cifr.it/Trieste%20fig.2,pag.16.JPG"/>
          <p:cNvPicPr>
            <a:picLocks noChangeAspect="1" noChangeArrowheads="1"/>
          </p:cNvPicPr>
          <p:nvPr/>
        </p:nvPicPr>
        <p:blipFill>
          <a:blip r:embed="rId2"/>
          <a:srcRect/>
          <a:stretch>
            <a:fillRect/>
          </a:stretch>
        </p:blipFill>
        <p:spPr bwMode="auto">
          <a:xfrm>
            <a:off x="142844" y="3786190"/>
            <a:ext cx="2714645" cy="1500198"/>
          </a:xfrm>
          <a:prstGeom prst="rect">
            <a:avLst/>
          </a:prstGeom>
          <a:noFill/>
          <a:ln w="9525">
            <a:noFill/>
            <a:miter lim="800000"/>
            <a:headEnd/>
            <a:tailEnd/>
          </a:ln>
        </p:spPr>
      </p:pic>
      <p:pic>
        <p:nvPicPr>
          <p:cNvPr id="12298" name="Picture 8" descr="http://www.xelioslabs.com/mzattera/costume/resources/Sky/raccomandata.jpg"/>
          <p:cNvPicPr>
            <a:picLocks noChangeAspect="1" noChangeArrowheads="1"/>
          </p:cNvPicPr>
          <p:nvPr/>
        </p:nvPicPr>
        <p:blipFill>
          <a:blip r:embed="rId3"/>
          <a:srcRect/>
          <a:stretch>
            <a:fillRect/>
          </a:stretch>
        </p:blipFill>
        <p:spPr bwMode="auto">
          <a:xfrm>
            <a:off x="142844" y="1357298"/>
            <a:ext cx="2643206" cy="2357454"/>
          </a:xfrm>
          <a:prstGeom prst="rect">
            <a:avLst/>
          </a:prstGeom>
          <a:noFill/>
          <a:ln w="9525">
            <a:noFill/>
            <a:miter lim="800000"/>
            <a:headEnd/>
            <a:tailEnd/>
          </a:ln>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0" y="1214422"/>
            <a:ext cx="9144000" cy="1569660"/>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L’obbligo di inviare la richiesta di risarcimento all’impresa di assicurazione vale anche nel caso in cui si intenda formulare </a:t>
            </a:r>
            <a:r>
              <a:rPr lang="it-IT" sz="2400" i="1" dirty="0" smtClean="0">
                <a:solidFill>
                  <a:srgbClr val="FF0000"/>
                </a:solidFill>
                <a:latin typeface="Arial Black" pitchFamily="34" charset="0"/>
              </a:rPr>
              <a:t>domanda riconvenzionale</a:t>
            </a:r>
            <a:r>
              <a:rPr lang="it-IT" sz="2400" dirty="0" smtClean="0">
                <a:latin typeface="Arial Black" pitchFamily="34" charset="0"/>
              </a:rPr>
              <a:t>, ovvero </a:t>
            </a:r>
            <a:r>
              <a:rPr lang="it-IT" sz="2400" i="1" dirty="0" smtClean="0">
                <a:solidFill>
                  <a:srgbClr val="FF0000"/>
                </a:solidFill>
                <a:latin typeface="Arial Black" pitchFamily="34" charset="0"/>
              </a:rPr>
              <a:t>chiamare in causa un terzo</a:t>
            </a:r>
            <a:r>
              <a:rPr lang="it-IT" sz="2400" dirty="0" smtClean="0">
                <a:latin typeface="Arial Black" pitchFamily="34" charset="0"/>
              </a:rPr>
              <a:t>.</a:t>
            </a:r>
            <a:endParaRPr lang="it-IT" sz="2400" dirty="0">
              <a:latin typeface="Arial Black" pitchFamily="34" charset="0"/>
            </a:endParaRPr>
          </a:p>
        </p:txBody>
      </p:sp>
      <p:sp>
        <p:nvSpPr>
          <p:cNvPr id="13317" name="CasellaDiTesto 7"/>
          <p:cNvSpPr txBox="1">
            <a:spLocks noChangeArrowheads="1"/>
          </p:cNvSpPr>
          <p:nvPr/>
        </p:nvSpPr>
        <p:spPr bwMode="auto">
          <a:xfrm>
            <a:off x="971550" y="476250"/>
            <a:ext cx="7345363" cy="646113"/>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La richiesta di risarcimento</a:t>
            </a:r>
            <a:endParaRPr lang="it-IT" sz="3600" dirty="0">
              <a:solidFill>
                <a:schemeClr val="tx1">
                  <a:lumMod val="50000"/>
                  <a:lumOff val="50000"/>
                </a:schemeClr>
              </a:solidFill>
              <a:latin typeface="Arial Black" pitchFamily="34" charset="0"/>
            </a:endParaRPr>
          </a:p>
        </p:txBody>
      </p:sp>
      <p:pic>
        <p:nvPicPr>
          <p:cNvPr id="13318" name="Picture 9" descr="http://www.avvocatoandreani.it/images/soldi.jpg"/>
          <p:cNvPicPr>
            <a:picLocks noChangeAspect="1" noChangeArrowheads="1"/>
          </p:cNvPicPr>
          <p:nvPr/>
        </p:nvPicPr>
        <p:blipFill>
          <a:blip r:embed="rId2"/>
          <a:srcRect/>
          <a:stretch>
            <a:fillRect/>
          </a:stretch>
        </p:blipFill>
        <p:spPr bwMode="auto">
          <a:xfrm>
            <a:off x="5292725" y="2924175"/>
            <a:ext cx="3095625" cy="2449513"/>
          </a:xfrm>
          <a:prstGeom prst="rect">
            <a:avLst/>
          </a:prstGeom>
          <a:noFill/>
          <a:ln w="9525">
            <a:noFill/>
            <a:miter lim="800000"/>
            <a:headEnd/>
            <a:tailEnd/>
          </a:ln>
        </p:spPr>
      </p:pic>
      <p:pic>
        <p:nvPicPr>
          <p:cNvPr id="13319" name="Picture 11" descr="http://www.arsg.it/RISARCIMENTO.jpg"/>
          <p:cNvPicPr>
            <a:picLocks noChangeAspect="1" noChangeArrowheads="1"/>
          </p:cNvPicPr>
          <p:nvPr/>
        </p:nvPicPr>
        <p:blipFill>
          <a:blip r:embed="rId3"/>
          <a:srcRect/>
          <a:stretch>
            <a:fillRect/>
          </a:stretch>
        </p:blipFill>
        <p:spPr bwMode="auto">
          <a:xfrm>
            <a:off x="1285852" y="2928934"/>
            <a:ext cx="3571875" cy="2457450"/>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3"/>
          <p:cNvSpPr txBox="1">
            <a:spLocks noChangeArrowheads="1"/>
          </p:cNvSpPr>
          <p:nvPr/>
        </p:nvSpPr>
        <p:spPr bwMode="auto">
          <a:xfrm>
            <a:off x="214282" y="1052736"/>
            <a:ext cx="8715435" cy="2862322"/>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Riguardo al contenuto della richiesta, l’</a:t>
            </a:r>
            <a:r>
              <a:rPr lang="it-IT" sz="2000" dirty="0" smtClean="0">
                <a:solidFill>
                  <a:srgbClr val="FF0000"/>
                </a:solidFill>
                <a:latin typeface="Arial Black" pitchFamily="34" charset="0"/>
              </a:rPr>
              <a:t>art. 148 C. Ass.</a:t>
            </a:r>
            <a:r>
              <a:rPr lang="it-IT" sz="2000" dirty="0" smtClean="0">
                <a:latin typeface="Arial Black" pitchFamily="34" charset="0"/>
              </a:rPr>
              <a:t> distingue a seconda che dal sinistro siano derivati </a:t>
            </a:r>
            <a:r>
              <a:rPr lang="it-IT" sz="2000" u="sng" dirty="0" smtClean="0">
                <a:latin typeface="Arial Black" pitchFamily="34" charset="0"/>
              </a:rPr>
              <a:t>soli danni a cose</a:t>
            </a:r>
            <a:r>
              <a:rPr lang="it-IT" sz="2000" dirty="0" smtClean="0">
                <a:latin typeface="Arial Black" pitchFamily="34" charset="0"/>
              </a:rPr>
              <a:t> oppure anche </a:t>
            </a:r>
            <a:r>
              <a:rPr lang="it-IT" sz="2000" u="sng" dirty="0" smtClean="0">
                <a:latin typeface="Arial Black" pitchFamily="34" charset="0"/>
              </a:rPr>
              <a:t>lesioni personali o il decesso</a:t>
            </a:r>
            <a:r>
              <a:rPr lang="it-IT" sz="2000" dirty="0" smtClean="0">
                <a:latin typeface="Arial Black" pitchFamily="34" charset="0"/>
              </a:rPr>
              <a:t>.</a:t>
            </a:r>
          </a:p>
          <a:p>
            <a:pPr algn="ctr"/>
            <a:r>
              <a:rPr lang="it-IT" sz="2000" dirty="0" smtClean="0">
                <a:latin typeface="Arial Black" pitchFamily="34" charset="0"/>
              </a:rPr>
              <a:t>Per ottenere il risarcimento dei </a:t>
            </a:r>
            <a:r>
              <a:rPr lang="it-IT" sz="2000" b="1" dirty="0" smtClean="0">
                <a:solidFill>
                  <a:srgbClr val="0000CC"/>
                </a:solidFill>
                <a:latin typeface="Arial Black" pitchFamily="34" charset="0"/>
              </a:rPr>
              <a:t>soli danni a cose</a:t>
            </a:r>
            <a:r>
              <a:rPr lang="it-IT" sz="2000" dirty="0" smtClean="0">
                <a:latin typeface="Arial Black" pitchFamily="34" charset="0"/>
              </a:rPr>
              <a:t>, il danneggiato deve inviare la propria richiesta corredata dalla denuncia secondo il modulo di cui all’</a:t>
            </a:r>
            <a:r>
              <a:rPr lang="it-IT" sz="2000" dirty="0" smtClean="0">
                <a:solidFill>
                  <a:srgbClr val="FF0000"/>
                </a:solidFill>
                <a:latin typeface="Arial Black" pitchFamily="34" charset="0"/>
              </a:rPr>
              <a:t>art. 143 C. Ass.</a:t>
            </a:r>
            <a:r>
              <a:rPr lang="it-IT" sz="2000" dirty="0" smtClean="0">
                <a:latin typeface="Arial Black" pitchFamily="34" charset="0"/>
              </a:rPr>
              <a:t>, recante l’indicazione del </a:t>
            </a:r>
            <a:r>
              <a:rPr lang="it-IT" sz="2000" dirty="0" smtClean="0">
                <a:solidFill>
                  <a:srgbClr val="0000CC"/>
                </a:solidFill>
                <a:latin typeface="Arial Black" pitchFamily="34" charset="0"/>
              </a:rPr>
              <a:t>codice fiscale</a:t>
            </a:r>
            <a:r>
              <a:rPr lang="it-IT" sz="2000" dirty="0" smtClean="0">
                <a:latin typeface="Arial Black" pitchFamily="34" charset="0"/>
              </a:rPr>
              <a:t>, del </a:t>
            </a:r>
            <a:r>
              <a:rPr lang="it-IT" sz="2000" dirty="0" smtClean="0">
                <a:solidFill>
                  <a:srgbClr val="0000CC"/>
                </a:solidFill>
                <a:latin typeface="Arial Black" pitchFamily="34" charset="0"/>
              </a:rPr>
              <a:t>luogo</a:t>
            </a:r>
            <a:r>
              <a:rPr lang="it-IT" sz="2000" dirty="0" smtClean="0">
                <a:latin typeface="Arial Black" pitchFamily="34" charset="0"/>
              </a:rPr>
              <a:t>, dei </a:t>
            </a:r>
            <a:r>
              <a:rPr lang="it-IT" sz="2000" dirty="0" smtClean="0">
                <a:solidFill>
                  <a:srgbClr val="0000CC"/>
                </a:solidFill>
                <a:latin typeface="Arial Black" pitchFamily="34" charset="0"/>
              </a:rPr>
              <a:t>giorni e delle ore in cui le cose danneggiate sono disponibili per l’ispezione diretta ad accertare l’entità del danno</a:t>
            </a:r>
            <a:r>
              <a:rPr lang="it-IT" sz="2000" dirty="0" smtClean="0">
                <a:latin typeface="Arial Black" pitchFamily="34" charset="0"/>
              </a:rPr>
              <a:t>. </a:t>
            </a:r>
            <a:endParaRPr lang="it-IT" sz="2000" dirty="0">
              <a:latin typeface="Arial Black" pitchFamily="34" charset="0"/>
            </a:endParaRPr>
          </a:p>
        </p:txBody>
      </p:sp>
      <p:sp>
        <p:nvSpPr>
          <p:cNvPr id="14341" name="CasellaDiTesto 7"/>
          <p:cNvSpPr txBox="1">
            <a:spLocks noChangeArrowheads="1"/>
          </p:cNvSpPr>
          <p:nvPr/>
        </p:nvSpPr>
        <p:spPr bwMode="auto">
          <a:xfrm>
            <a:off x="214282" y="332656"/>
            <a:ext cx="8643998"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Risarcimento per danni a cose</a:t>
            </a:r>
            <a:endParaRPr lang="it-IT" sz="3600" dirty="0">
              <a:solidFill>
                <a:schemeClr val="tx1">
                  <a:lumMod val="50000"/>
                  <a:lumOff val="50000"/>
                </a:schemeClr>
              </a:solidFill>
              <a:latin typeface="Arial Black" pitchFamily="34" charset="0"/>
            </a:endParaRPr>
          </a:p>
        </p:txBody>
      </p:sp>
      <p:pic>
        <p:nvPicPr>
          <p:cNvPr id="14342" name="Picture 8" descr="http://www.zetainfortunistica.it/images/danni-a-cose.jpg"/>
          <p:cNvPicPr>
            <a:picLocks noChangeAspect="1" noChangeArrowheads="1"/>
          </p:cNvPicPr>
          <p:nvPr/>
        </p:nvPicPr>
        <p:blipFill>
          <a:blip r:embed="rId2"/>
          <a:srcRect/>
          <a:stretch>
            <a:fillRect/>
          </a:stretch>
        </p:blipFill>
        <p:spPr bwMode="auto">
          <a:xfrm>
            <a:off x="1835149" y="3933056"/>
            <a:ext cx="5310559" cy="1924067"/>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3"/>
          <p:cNvSpPr txBox="1">
            <a:spLocks noChangeArrowheads="1"/>
          </p:cNvSpPr>
          <p:nvPr/>
        </p:nvSpPr>
        <p:spPr bwMode="auto">
          <a:xfrm>
            <a:off x="2285984" y="1052736"/>
            <a:ext cx="6715172" cy="4801314"/>
          </a:xfrm>
          <a:prstGeom prst="rect">
            <a:avLst/>
          </a:prstGeom>
          <a:noFill/>
          <a:ln w="9525">
            <a:noFill/>
            <a:miter lim="800000"/>
            <a:headEnd/>
            <a:tailEnd/>
          </a:ln>
        </p:spPr>
        <p:txBody>
          <a:bodyPr wrap="square">
            <a:spAutoFit/>
          </a:bodyPr>
          <a:lstStyle/>
          <a:p>
            <a:pPr algn="ctr"/>
            <a:r>
              <a:rPr lang="it-IT" dirty="0" smtClean="0">
                <a:latin typeface="Arial Black" pitchFamily="34" charset="0"/>
              </a:rPr>
              <a:t>In caso di richiesta formulata al fine di ottenere anche (o solo) il risarcimento del danno conseguente a </a:t>
            </a:r>
            <a:r>
              <a:rPr lang="it-IT" b="1" dirty="0" smtClean="0">
                <a:solidFill>
                  <a:srgbClr val="0000CC"/>
                </a:solidFill>
                <a:latin typeface="Arial Black" pitchFamily="34" charset="0"/>
              </a:rPr>
              <a:t>lesioni personali o decesso</a:t>
            </a:r>
            <a:r>
              <a:rPr lang="it-IT" dirty="0" smtClean="0">
                <a:latin typeface="Arial Black" pitchFamily="34" charset="0"/>
              </a:rPr>
              <a:t>, la medesima deve contenere l’indicazione del </a:t>
            </a:r>
            <a:r>
              <a:rPr lang="it-IT" dirty="0" smtClean="0">
                <a:solidFill>
                  <a:srgbClr val="0000CC"/>
                </a:solidFill>
                <a:latin typeface="Arial Black" pitchFamily="34" charset="0"/>
              </a:rPr>
              <a:t>codice fiscale degli aventi diritto al risarcimento</a:t>
            </a:r>
            <a:r>
              <a:rPr lang="it-IT" dirty="0" smtClean="0">
                <a:latin typeface="Arial Black" pitchFamily="34" charset="0"/>
              </a:rPr>
              <a:t> e la </a:t>
            </a:r>
            <a:r>
              <a:rPr lang="it-IT" dirty="0" smtClean="0">
                <a:solidFill>
                  <a:srgbClr val="0000CC"/>
                </a:solidFill>
                <a:latin typeface="Arial Black" pitchFamily="34" charset="0"/>
              </a:rPr>
              <a:t>descrizione delle circostanze nelle quali si è verificato il sinistro</a:t>
            </a:r>
            <a:r>
              <a:rPr lang="it-IT" dirty="0" smtClean="0">
                <a:latin typeface="Arial Black" pitchFamily="34" charset="0"/>
              </a:rPr>
              <a:t> ed essere accompagnata, ai fini dell’accertamento e della valutazione del danno da parte dell’impresa, dai dati relativi all’</a:t>
            </a:r>
            <a:r>
              <a:rPr lang="it-IT" dirty="0" smtClean="0">
                <a:solidFill>
                  <a:srgbClr val="0000CC"/>
                </a:solidFill>
                <a:latin typeface="Arial Black" pitchFamily="34" charset="0"/>
              </a:rPr>
              <a:t>età</a:t>
            </a:r>
            <a:r>
              <a:rPr lang="it-IT" dirty="0" smtClean="0">
                <a:latin typeface="Arial Black" pitchFamily="34" charset="0"/>
              </a:rPr>
              <a:t>, all’</a:t>
            </a:r>
            <a:r>
              <a:rPr lang="it-IT" dirty="0" smtClean="0">
                <a:solidFill>
                  <a:srgbClr val="0000CC"/>
                </a:solidFill>
                <a:latin typeface="Arial Black" pitchFamily="34" charset="0"/>
              </a:rPr>
              <a:t>attività del danneggiato</a:t>
            </a:r>
            <a:r>
              <a:rPr lang="it-IT" dirty="0" smtClean="0">
                <a:latin typeface="Arial Black" pitchFamily="34" charset="0"/>
              </a:rPr>
              <a:t>, al suo </a:t>
            </a:r>
            <a:r>
              <a:rPr lang="it-IT" dirty="0" smtClean="0">
                <a:solidFill>
                  <a:srgbClr val="0000CC"/>
                </a:solidFill>
                <a:latin typeface="Arial Black" pitchFamily="34" charset="0"/>
              </a:rPr>
              <a:t>reddito</a:t>
            </a:r>
            <a:r>
              <a:rPr lang="it-IT" dirty="0" smtClean="0">
                <a:latin typeface="Arial Black" pitchFamily="34" charset="0"/>
              </a:rPr>
              <a:t>, all’</a:t>
            </a:r>
            <a:r>
              <a:rPr lang="it-IT" dirty="0" smtClean="0">
                <a:solidFill>
                  <a:srgbClr val="0000CC"/>
                </a:solidFill>
                <a:latin typeface="Arial Black" pitchFamily="34" charset="0"/>
              </a:rPr>
              <a:t>entità delle lesioni subite</a:t>
            </a:r>
            <a:r>
              <a:rPr lang="it-IT" dirty="0" smtClean="0">
                <a:latin typeface="Arial Black" pitchFamily="34" charset="0"/>
              </a:rPr>
              <a:t>, da </a:t>
            </a:r>
            <a:r>
              <a:rPr lang="it-IT" dirty="0" smtClean="0">
                <a:solidFill>
                  <a:srgbClr val="0000CC"/>
                </a:solidFill>
                <a:latin typeface="Arial Black" pitchFamily="34" charset="0"/>
              </a:rPr>
              <a:t>attestazione medica comprovante l’avvenuta guarigione con o senza postumi permanenti</a:t>
            </a:r>
            <a:r>
              <a:rPr lang="it-IT" dirty="0" smtClean="0">
                <a:latin typeface="Arial Black" pitchFamily="34" charset="0"/>
              </a:rPr>
              <a:t>, nonché dalle dichiarazioni riguardanti l’esistenza o meno del diritto a prestazioni da parte di istituti che gestiscono assicurazioni sociali obbligatorie, o, in </a:t>
            </a:r>
            <a:r>
              <a:rPr lang="it-IT" b="1" dirty="0" smtClean="0">
                <a:solidFill>
                  <a:srgbClr val="FF0000"/>
                </a:solidFill>
                <a:latin typeface="Arial Black" pitchFamily="34" charset="0"/>
              </a:rPr>
              <a:t>caso di decesso</a:t>
            </a:r>
            <a:r>
              <a:rPr lang="it-IT" dirty="0" smtClean="0">
                <a:latin typeface="Arial Black" pitchFamily="34" charset="0"/>
              </a:rPr>
              <a:t>, dello </a:t>
            </a:r>
            <a:r>
              <a:rPr lang="it-IT" dirty="0" smtClean="0">
                <a:solidFill>
                  <a:srgbClr val="FF0000"/>
                </a:solidFill>
                <a:latin typeface="Arial Black" pitchFamily="34" charset="0"/>
              </a:rPr>
              <a:t>stato di famiglia della vittima</a:t>
            </a:r>
            <a:r>
              <a:rPr lang="it-IT" dirty="0" smtClean="0">
                <a:latin typeface="Arial Black" pitchFamily="34" charset="0"/>
              </a:rPr>
              <a:t>.</a:t>
            </a:r>
            <a:endParaRPr lang="it-IT" dirty="0">
              <a:latin typeface="Arial Black" pitchFamily="34" charset="0"/>
            </a:endParaRPr>
          </a:p>
        </p:txBody>
      </p:sp>
      <p:sp>
        <p:nvSpPr>
          <p:cNvPr id="15365" name="CasellaDiTesto 7"/>
          <p:cNvSpPr txBox="1">
            <a:spLocks noChangeArrowheads="1"/>
          </p:cNvSpPr>
          <p:nvPr/>
        </p:nvSpPr>
        <p:spPr bwMode="auto">
          <a:xfrm>
            <a:off x="142844" y="332656"/>
            <a:ext cx="8786874"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Risarcimento per lesioni personali</a:t>
            </a:r>
            <a:endParaRPr lang="it-IT" sz="3600" dirty="0">
              <a:solidFill>
                <a:schemeClr val="tx1">
                  <a:lumMod val="50000"/>
                  <a:lumOff val="50000"/>
                </a:schemeClr>
              </a:solidFill>
              <a:latin typeface="Arial Black" pitchFamily="34" charset="0"/>
            </a:endParaRPr>
          </a:p>
        </p:txBody>
      </p:sp>
      <p:pic>
        <p:nvPicPr>
          <p:cNvPr id="15366" name="Picture 7" descr="http://www.assicurazione-auto-online.net/uploaded_images/0-797123.jpg"/>
          <p:cNvPicPr>
            <a:picLocks noChangeAspect="1" noChangeArrowheads="1"/>
          </p:cNvPicPr>
          <p:nvPr/>
        </p:nvPicPr>
        <p:blipFill>
          <a:blip r:embed="rId2"/>
          <a:srcRect/>
          <a:stretch>
            <a:fillRect/>
          </a:stretch>
        </p:blipFill>
        <p:spPr bwMode="auto">
          <a:xfrm>
            <a:off x="214282" y="3214686"/>
            <a:ext cx="2000263" cy="1785950"/>
          </a:xfrm>
          <a:prstGeom prst="rect">
            <a:avLst/>
          </a:prstGeom>
          <a:noFill/>
          <a:ln w="9525">
            <a:noFill/>
            <a:miter lim="800000"/>
            <a:headEnd/>
            <a:tailEnd/>
          </a:ln>
        </p:spPr>
      </p:pic>
      <p:pic>
        <p:nvPicPr>
          <p:cNvPr id="15367" name="Picture 9" descr="http://www.studiogalileo.biz/images/pay-off-index.jpg"/>
          <p:cNvPicPr>
            <a:picLocks noChangeAspect="1" noChangeArrowheads="1"/>
          </p:cNvPicPr>
          <p:nvPr/>
        </p:nvPicPr>
        <p:blipFill>
          <a:blip r:embed="rId3"/>
          <a:srcRect/>
          <a:stretch>
            <a:fillRect/>
          </a:stretch>
        </p:blipFill>
        <p:spPr bwMode="auto">
          <a:xfrm>
            <a:off x="214283" y="1357298"/>
            <a:ext cx="2014254" cy="1500198"/>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285720" y="1214422"/>
            <a:ext cx="8572560" cy="2246769"/>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In relazione al risarcimento dei danni a cose conseguente a sinistro, </a:t>
            </a:r>
            <a:r>
              <a:rPr lang="it-IT" sz="2000" u="sng" dirty="0" smtClean="0">
                <a:solidFill>
                  <a:srgbClr val="FF0000"/>
                </a:solidFill>
                <a:latin typeface="Arial Black" pitchFamily="34" charset="0"/>
              </a:rPr>
              <a:t>il denunciante deve indicare i giorni di disponibilità</a:t>
            </a:r>
            <a:r>
              <a:rPr lang="it-IT" sz="2000" dirty="0" smtClean="0">
                <a:latin typeface="Arial Black" pitchFamily="34" charset="0"/>
              </a:rPr>
              <a:t> in numero non inferiore a 8, i giorni devono essere non festivi e successivi a quelli del ricevimento da parte dell’assicuratore della richiesta di risarcimento, mentre le ore devono essere quelle dedicate ordinariamente allo svolgimento dell’attività lavorativa (</a:t>
            </a:r>
            <a:r>
              <a:rPr lang="it-IT" sz="2000" dirty="0" smtClean="0">
                <a:solidFill>
                  <a:srgbClr val="FF0000"/>
                </a:solidFill>
                <a:latin typeface="Arial Black" pitchFamily="34" charset="0"/>
              </a:rPr>
              <a:t>art. 9, D.P.R. n. 45/1981</a:t>
            </a:r>
            <a:r>
              <a:rPr lang="it-IT" sz="2000" dirty="0" smtClean="0">
                <a:latin typeface="Arial Black" pitchFamily="34" charset="0"/>
              </a:rPr>
              <a:t>).</a:t>
            </a:r>
            <a:endParaRPr lang="it-IT" sz="3200" b="1" dirty="0">
              <a:solidFill>
                <a:srgbClr val="FF0000"/>
              </a:solidFill>
              <a:latin typeface="Arial Black" pitchFamily="34" charset="0"/>
            </a:endParaRPr>
          </a:p>
        </p:txBody>
      </p:sp>
      <p:sp>
        <p:nvSpPr>
          <p:cNvPr id="16389" name="CasellaDiTesto 7"/>
          <p:cNvSpPr txBox="1">
            <a:spLocks noChangeArrowheads="1"/>
          </p:cNvSpPr>
          <p:nvPr/>
        </p:nvSpPr>
        <p:spPr bwMode="auto">
          <a:xfrm>
            <a:off x="1000100" y="500042"/>
            <a:ext cx="7345363"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Disponibilità visita ispettiva</a:t>
            </a:r>
            <a:endParaRPr lang="it-IT" sz="3600" dirty="0">
              <a:solidFill>
                <a:schemeClr val="tx1">
                  <a:lumMod val="50000"/>
                  <a:lumOff val="50000"/>
                </a:schemeClr>
              </a:solidFill>
              <a:latin typeface="Arial Black" pitchFamily="34" charset="0"/>
            </a:endParaRPr>
          </a:p>
        </p:txBody>
      </p:sp>
      <p:pic>
        <p:nvPicPr>
          <p:cNvPr id="16390" name="Picture 7" descr="http://www.duemmeinvestigazioni.com/polopoly_fs/1.377185.1277300486!/httpImage/1546427819.png"/>
          <p:cNvPicPr>
            <a:picLocks noChangeAspect="1" noChangeArrowheads="1"/>
          </p:cNvPicPr>
          <p:nvPr/>
        </p:nvPicPr>
        <p:blipFill>
          <a:blip r:embed="rId2"/>
          <a:srcRect/>
          <a:stretch>
            <a:fillRect/>
          </a:stretch>
        </p:blipFill>
        <p:spPr bwMode="auto">
          <a:xfrm>
            <a:off x="4950855" y="3071810"/>
            <a:ext cx="4288396" cy="3216296"/>
          </a:xfrm>
          <a:prstGeom prst="rect">
            <a:avLst/>
          </a:prstGeom>
          <a:noFill/>
          <a:ln w="9525">
            <a:noFill/>
            <a:miter lim="800000"/>
            <a:headEnd/>
            <a:tailEnd/>
          </a:ln>
        </p:spPr>
      </p:pic>
      <p:pic>
        <p:nvPicPr>
          <p:cNvPr id="16391" name="Picture 9" descr="http://img288.imageshack.us/img288/1644/sx5iv.jpg"/>
          <p:cNvPicPr>
            <a:picLocks noChangeAspect="1" noChangeArrowheads="1"/>
          </p:cNvPicPr>
          <p:nvPr/>
        </p:nvPicPr>
        <p:blipFill>
          <a:blip r:embed="rId3"/>
          <a:srcRect/>
          <a:stretch>
            <a:fillRect/>
          </a:stretch>
        </p:blipFill>
        <p:spPr bwMode="auto">
          <a:xfrm>
            <a:off x="1643042" y="3643314"/>
            <a:ext cx="3429024" cy="2143140"/>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3"/>
          <p:cNvSpPr txBox="1">
            <a:spLocks noChangeArrowheads="1"/>
          </p:cNvSpPr>
          <p:nvPr/>
        </p:nvSpPr>
        <p:spPr bwMode="auto">
          <a:xfrm>
            <a:off x="0" y="1285860"/>
            <a:ext cx="9144000" cy="1938992"/>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In base al disposto dell’</a:t>
            </a:r>
            <a:r>
              <a:rPr lang="it-IT" sz="2400" dirty="0" smtClean="0">
                <a:solidFill>
                  <a:srgbClr val="FF0000"/>
                </a:solidFill>
                <a:latin typeface="Arial Black" pitchFamily="34" charset="0"/>
              </a:rPr>
              <a:t>art. 9, D.P.R. n. 45/1981</a:t>
            </a:r>
            <a:r>
              <a:rPr lang="it-IT" sz="2400" dirty="0" smtClean="0">
                <a:latin typeface="Arial Black" pitchFamily="34" charset="0"/>
              </a:rPr>
              <a:t>, </a:t>
            </a:r>
            <a:r>
              <a:rPr lang="it-IT" sz="2400" dirty="0" smtClean="0">
                <a:solidFill>
                  <a:srgbClr val="0000CC"/>
                </a:solidFill>
                <a:latin typeface="Arial Black" pitchFamily="34" charset="0"/>
              </a:rPr>
              <a:t>in caso di lesioni personali</a:t>
            </a:r>
            <a:r>
              <a:rPr lang="it-IT" sz="2400" dirty="0" smtClean="0">
                <a:latin typeface="Arial Black" pitchFamily="34" charset="0"/>
              </a:rPr>
              <a:t> alla richiesta di risarcimento si deve accludere la documentazione idonea a provare la durata della inabilità, l’intervenuta guarigione e l’entità del reddito (netto).</a:t>
            </a:r>
            <a:endParaRPr lang="it-IT" sz="2400" dirty="0">
              <a:latin typeface="Arial Black" pitchFamily="34" charset="0"/>
            </a:endParaRPr>
          </a:p>
        </p:txBody>
      </p:sp>
      <p:sp>
        <p:nvSpPr>
          <p:cNvPr id="17413" name="CasellaDiTesto 7"/>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Documentazione lesioni personali</a:t>
            </a:r>
            <a:endParaRPr lang="it-IT" sz="3600" dirty="0">
              <a:solidFill>
                <a:schemeClr val="tx1">
                  <a:lumMod val="50000"/>
                  <a:lumOff val="50000"/>
                </a:schemeClr>
              </a:solidFill>
              <a:latin typeface="Arial Black" pitchFamily="34" charset="0"/>
            </a:endParaRPr>
          </a:p>
        </p:txBody>
      </p:sp>
      <p:pic>
        <p:nvPicPr>
          <p:cNvPr id="17414" name="Picture 7" descr="http://www.ilrestodelcarlino.it/ravenna/cronaca/2010/05/05/327458/images/307108-ospedale.jpg"/>
          <p:cNvPicPr>
            <a:picLocks noChangeAspect="1" noChangeArrowheads="1"/>
          </p:cNvPicPr>
          <p:nvPr/>
        </p:nvPicPr>
        <p:blipFill>
          <a:blip r:embed="rId2"/>
          <a:srcRect/>
          <a:stretch>
            <a:fillRect/>
          </a:stretch>
        </p:blipFill>
        <p:spPr bwMode="auto">
          <a:xfrm>
            <a:off x="5429256" y="3429000"/>
            <a:ext cx="3519141" cy="2376488"/>
          </a:xfrm>
          <a:prstGeom prst="rect">
            <a:avLst/>
          </a:prstGeom>
          <a:noFill/>
          <a:ln w="9525">
            <a:noFill/>
            <a:miter lim="800000"/>
            <a:headEnd/>
            <a:tailEnd/>
          </a:ln>
        </p:spPr>
      </p:pic>
      <p:pic>
        <p:nvPicPr>
          <p:cNvPr id="17415" name="Picture 9" descr="http://www.allaguida.it/img/incidente2.jpg"/>
          <p:cNvPicPr>
            <a:picLocks noChangeAspect="1" noChangeArrowheads="1"/>
          </p:cNvPicPr>
          <p:nvPr/>
        </p:nvPicPr>
        <p:blipFill>
          <a:blip r:embed="rId3"/>
          <a:srcRect/>
          <a:stretch>
            <a:fillRect/>
          </a:stretch>
        </p:blipFill>
        <p:spPr bwMode="auto">
          <a:xfrm>
            <a:off x="1500166" y="3429000"/>
            <a:ext cx="3841206" cy="2357454"/>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3"/>
          <p:cNvSpPr txBox="1">
            <a:spLocks noChangeArrowheads="1"/>
          </p:cNvSpPr>
          <p:nvPr/>
        </p:nvSpPr>
        <p:spPr bwMode="auto">
          <a:xfrm>
            <a:off x="214282" y="1214422"/>
            <a:ext cx="8715436" cy="2246769"/>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Al fine di prevenire l’instaurazione di un contenzioso in sede giudiziaria, il legislatore ha stabilito un </a:t>
            </a:r>
            <a:r>
              <a:rPr lang="it-IT" sz="2000" b="1" dirty="0" smtClean="0">
                <a:solidFill>
                  <a:srgbClr val="FF0000"/>
                </a:solidFill>
                <a:latin typeface="Arial Black" pitchFamily="34" charset="0"/>
              </a:rPr>
              <a:t>termine massimo </a:t>
            </a:r>
            <a:r>
              <a:rPr lang="it-IT" sz="2000" dirty="0" smtClean="0">
                <a:latin typeface="Arial Black" pitchFamily="34" charset="0"/>
              </a:rPr>
              <a:t>(variabile a seconda dei casi) </a:t>
            </a:r>
            <a:r>
              <a:rPr lang="it-IT" sz="2000" dirty="0" smtClean="0">
                <a:solidFill>
                  <a:srgbClr val="FF0000"/>
                </a:solidFill>
                <a:latin typeface="Arial Black" pitchFamily="34" charset="0"/>
              </a:rPr>
              <a:t>per formulare la propria offerta risarcitoria</a:t>
            </a:r>
            <a:r>
              <a:rPr lang="it-IT" sz="2000" dirty="0" smtClean="0">
                <a:latin typeface="Arial Black" pitchFamily="34" charset="0"/>
              </a:rPr>
              <a:t> (</a:t>
            </a:r>
            <a:r>
              <a:rPr lang="it-IT" sz="2000" dirty="0" smtClean="0">
                <a:solidFill>
                  <a:srgbClr val="FF0000"/>
                </a:solidFill>
                <a:latin typeface="Arial Black" pitchFamily="34" charset="0"/>
              </a:rPr>
              <a:t>o</a:t>
            </a:r>
            <a:r>
              <a:rPr lang="it-IT" sz="2000" dirty="0" smtClean="0">
                <a:latin typeface="Arial Black" pitchFamily="34" charset="0"/>
              </a:rPr>
              <a:t> in alternativa </a:t>
            </a:r>
            <a:r>
              <a:rPr lang="it-IT" sz="2000" dirty="0" smtClean="0">
                <a:solidFill>
                  <a:srgbClr val="FF0000"/>
                </a:solidFill>
                <a:latin typeface="Arial Black" pitchFamily="34" charset="0"/>
              </a:rPr>
              <a:t>rifiutarla specificandone i motivi</a:t>
            </a:r>
            <a:r>
              <a:rPr lang="it-IT" sz="2000" dirty="0" smtClean="0">
                <a:latin typeface="Arial Black" pitchFamily="34" charset="0"/>
              </a:rPr>
              <a:t>), il quale decorre dalla data di ricezione della richiesta di risarcimento da parte del danneggiato, corredata dalla documentazione prevista dall’</a:t>
            </a:r>
            <a:r>
              <a:rPr lang="it-IT" sz="2000" dirty="0" smtClean="0">
                <a:solidFill>
                  <a:srgbClr val="FF0000"/>
                </a:solidFill>
                <a:latin typeface="Arial Black" pitchFamily="34" charset="0"/>
              </a:rPr>
              <a:t>art. 148 C. Ass.</a:t>
            </a:r>
            <a:r>
              <a:rPr lang="it-IT" sz="2000" dirty="0" smtClean="0">
                <a:latin typeface="Arial Black" pitchFamily="34" charset="0"/>
              </a:rPr>
              <a:t> </a:t>
            </a:r>
            <a:endParaRPr lang="it-IT" sz="3200" b="1" dirty="0">
              <a:solidFill>
                <a:srgbClr val="FF0000"/>
              </a:solidFill>
              <a:latin typeface="Arial Black" pitchFamily="34" charset="0"/>
            </a:endParaRPr>
          </a:p>
        </p:txBody>
      </p:sp>
      <p:sp>
        <p:nvSpPr>
          <p:cNvPr id="18437" name="CasellaDiTesto 7"/>
          <p:cNvSpPr txBox="1">
            <a:spLocks noChangeArrowheads="1"/>
          </p:cNvSpPr>
          <p:nvPr/>
        </p:nvSpPr>
        <p:spPr bwMode="auto">
          <a:xfrm>
            <a:off x="539750" y="476250"/>
            <a:ext cx="8135938" cy="646113"/>
          </a:xfrm>
          <a:prstGeom prst="rect">
            <a:avLst/>
          </a:prstGeom>
          <a:noFill/>
          <a:ln w="9525">
            <a:noFill/>
            <a:miter lim="800000"/>
            <a:headEnd/>
            <a:tailEnd/>
          </a:ln>
        </p:spPr>
        <p:txBody>
          <a:bodyPr>
            <a:spAutoFit/>
          </a:bodyPr>
          <a:lstStyle/>
          <a:p>
            <a:pPr algn="ctr"/>
            <a:r>
              <a:rPr lang="it-IT" sz="3600">
                <a:solidFill>
                  <a:schemeClr val="tx1">
                    <a:lumMod val="50000"/>
                    <a:lumOff val="50000"/>
                  </a:schemeClr>
                </a:solidFill>
                <a:latin typeface="Arial Black" pitchFamily="34" charset="0"/>
              </a:rPr>
              <a:t>La formalizzazione dell’offerta</a:t>
            </a:r>
          </a:p>
        </p:txBody>
      </p:sp>
      <p:pic>
        <p:nvPicPr>
          <p:cNvPr id="18438" name="Picture 7" descr="http://www.movimentoconsumatori.to.it/images/article-images/money.png"/>
          <p:cNvPicPr>
            <a:picLocks noChangeAspect="1" noChangeArrowheads="1"/>
          </p:cNvPicPr>
          <p:nvPr/>
        </p:nvPicPr>
        <p:blipFill>
          <a:blip r:embed="rId2"/>
          <a:srcRect/>
          <a:stretch>
            <a:fillRect/>
          </a:stretch>
        </p:blipFill>
        <p:spPr bwMode="auto">
          <a:xfrm>
            <a:off x="1476375" y="3501008"/>
            <a:ext cx="2951163" cy="2232025"/>
          </a:xfrm>
          <a:prstGeom prst="rect">
            <a:avLst/>
          </a:prstGeom>
          <a:noFill/>
          <a:ln w="9525">
            <a:noFill/>
            <a:miter lim="800000"/>
            <a:headEnd/>
            <a:tailEnd/>
          </a:ln>
        </p:spPr>
      </p:pic>
      <p:pic>
        <p:nvPicPr>
          <p:cNvPr id="18439" name="Picture 9" descr="http://www.scanitalia.it/images/scansione%20documenti.JPG"/>
          <p:cNvPicPr>
            <a:picLocks noChangeAspect="1" noChangeArrowheads="1"/>
          </p:cNvPicPr>
          <p:nvPr/>
        </p:nvPicPr>
        <p:blipFill>
          <a:blip r:embed="rId3"/>
          <a:srcRect/>
          <a:stretch>
            <a:fillRect/>
          </a:stretch>
        </p:blipFill>
        <p:spPr bwMode="auto">
          <a:xfrm>
            <a:off x="4572000" y="3501008"/>
            <a:ext cx="3371850" cy="2257425"/>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3"/>
          <p:cNvSpPr txBox="1">
            <a:spLocks noChangeArrowheads="1"/>
          </p:cNvSpPr>
          <p:nvPr/>
        </p:nvSpPr>
        <p:spPr bwMode="auto">
          <a:xfrm>
            <a:off x="611188" y="2276475"/>
            <a:ext cx="7993062" cy="1077913"/>
          </a:xfrm>
          <a:prstGeom prst="rect">
            <a:avLst/>
          </a:prstGeom>
          <a:noFill/>
          <a:ln w="9525">
            <a:noFill/>
            <a:miter lim="800000"/>
            <a:headEnd/>
            <a:tailEnd/>
          </a:ln>
        </p:spPr>
        <p:txBody>
          <a:bodyPr>
            <a:spAutoFit/>
          </a:bodyPr>
          <a:lstStyle/>
          <a:p>
            <a:pPr algn="ctr"/>
            <a:r>
              <a:rPr lang="it-IT" sz="3200" b="1">
                <a:solidFill>
                  <a:srgbClr val="FF0000"/>
                </a:solidFill>
                <a:latin typeface="Arial Black" pitchFamily="34" charset="0"/>
              </a:rPr>
              <a:t> </a:t>
            </a:r>
          </a:p>
          <a:p>
            <a:pPr algn="ctr"/>
            <a:r>
              <a:rPr lang="it-IT" sz="3200" b="1">
                <a:solidFill>
                  <a:srgbClr val="FF0000"/>
                </a:solidFill>
                <a:latin typeface="Arial Black" pitchFamily="34" charset="0"/>
              </a:rPr>
              <a:t> </a:t>
            </a:r>
          </a:p>
        </p:txBody>
      </p:sp>
      <p:sp>
        <p:nvSpPr>
          <p:cNvPr id="19461" name="CasellaDiTesto 7"/>
          <p:cNvSpPr txBox="1">
            <a:spLocks noChangeArrowheads="1"/>
          </p:cNvSpPr>
          <p:nvPr/>
        </p:nvSpPr>
        <p:spPr bwMode="auto">
          <a:xfrm>
            <a:off x="142844" y="549275"/>
            <a:ext cx="8858312" cy="2554545"/>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Termini di formulazione</a:t>
            </a:r>
          </a:p>
          <a:p>
            <a:pPr algn="ctr"/>
            <a:endParaRPr lang="it-IT" sz="1400" dirty="0">
              <a:solidFill>
                <a:srgbClr val="002060"/>
              </a:solidFill>
              <a:latin typeface="Arial Black" pitchFamily="34" charset="0"/>
            </a:endParaRPr>
          </a:p>
          <a:p>
            <a:pPr algn="ctr"/>
            <a:r>
              <a:rPr lang="it-IT" sz="2200" dirty="0" smtClean="0">
                <a:latin typeface="Arial Black" pitchFamily="34" charset="0"/>
              </a:rPr>
              <a:t>Il termine è</a:t>
            </a:r>
            <a:r>
              <a:rPr lang="it-IT" sz="2200" b="1" dirty="0" smtClean="0">
                <a:latin typeface="Arial Black" pitchFamily="34" charset="0"/>
              </a:rPr>
              <a:t> </a:t>
            </a:r>
            <a:r>
              <a:rPr lang="it-IT" sz="2200" dirty="0" smtClean="0">
                <a:latin typeface="Arial Black" pitchFamily="34" charset="0"/>
              </a:rPr>
              <a:t>di </a:t>
            </a:r>
            <a:r>
              <a:rPr lang="it-IT" sz="2200" u="sng" dirty="0" smtClean="0">
                <a:solidFill>
                  <a:srgbClr val="FF0000"/>
                </a:solidFill>
                <a:latin typeface="Arial Black" pitchFamily="34" charset="0"/>
              </a:rPr>
              <a:t>60 giorni in caso di sinistri con soli danni a cose, </a:t>
            </a:r>
            <a:r>
              <a:rPr lang="it-IT" sz="2200" u="sng" dirty="0" smtClean="0">
                <a:solidFill>
                  <a:srgbClr val="00B050"/>
                </a:solidFill>
                <a:latin typeface="Arial Black" pitchFamily="34" charset="0"/>
              </a:rPr>
              <a:t>ridotto a 30 giorni qualora il modulo di denuncia sia stato sottoscritto dai conducenti coinvolti</a:t>
            </a:r>
            <a:r>
              <a:rPr lang="it-IT" sz="2200" b="1" u="sng" dirty="0" smtClean="0">
                <a:solidFill>
                  <a:srgbClr val="00B050"/>
                </a:solidFill>
                <a:latin typeface="Arial Black" pitchFamily="34" charset="0"/>
              </a:rPr>
              <a:t> </a:t>
            </a:r>
            <a:r>
              <a:rPr lang="it-IT" sz="2200" u="sng" dirty="0" smtClean="0">
                <a:solidFill>
                  <a:srgbClr val="00B050"/>
                </a:solidFill>
                <a:latin typeface="Arial Black" pitchFamily="34" charset="0"/>
              </a:rPr>
              <a:t>nel sinistro</a:t>
            </a:r>
            <a:r>
              <a:rPr lang="it-IT" sz="2200" dirty="0" smtClean="0">
                <a:latin typeface="Arial Black" pitchFamily="34" charset="0"/>
              </a:rPr>
              <a:t>, mentre sale a </a:t>
            </a:r>
            <a:r>
              <a:rPr lang="it-IT" sz="2200" u="sng" dirty="0" smtClean="0">
                <a:solidFill>
                  <a:srgbClr val="FF0000"/>
                </a:solidFill>
                <a:latin typeface="Arial Black" pitchFamily="34" charset="0"/>
              </a:rPr>
              <a:t>90 giorni nel caso di sinistri che abbiano causato lesioni personali o il decesso</a:t>
            </a:r>
            <a:r>
              <a:rPr lang="it-IT" sz="2200" dirty="0" smtClean="0">
                <a:latin typeface="Arial Black" pitchFamily="34" charset="0"/>
              </a:rPr>
              <a:t>.</a:t>
            </a:r>
            <a:r>
              <a:rPr lang="it-IT" sz="2200" dirty="0" smtClean="0">
                <a:solidFill>
                  <a:srgbClr val="FF0000"/>
                </a:solidFill>
                <a:latin typeface="Arial Black" pitchFamily="34" charset="0"/>
              </a:rPr>
              <a:t> </a:t>
            </a:r>
            <a:endParaRPr lang="it-IT" sz="2200" dirty="0">
              <a:solidFill>
                <a:srgbClr val="FF0000"/>
              </a:solidFill>
              <a:latin typeface="Arial Black" pitchFamily="34" charset="0"/>
            </a:endParaRPr>
          </a:p>
        </p:txBody>
      </p:sp>
      <p:pic>
        <p:nvPicPr>
          <p:cNvPr id="19462" name="Picture 7" descr="http://www.icsdacquistomuggio.it/img/calendario.jpg"/>
          <p:cNvPicPr>
            <a:picLocks noChangeAspect="1" noChangeArrowheads="1"/>
          </p:cNvPicPr>
          <p:nvPr/>
        </p:nvPicPr>
        <p:blipFill>
          <a:blip r:embed="rId2"/>
          <a:srcRect/>
          <a:stretch>
            <a:fillRect/>
          </a:stretch>
        </p:blipFill>
        <p:spPr bwMode="auto">
          <a:xfrm>
            <a:off x="2411413" y="3213100"/>
            <a:ext cx="4267200" cy="2476500"/>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Immagine 6" descr="shutterstock_27695740.jpg"/>
          <p:cNvPicPr>
            <a:picLocks noChangeAspect="1" noChangeArrowheads="1"/>
          </p:cNvPicPr>
          <p:nvPr/>
        </p:nvPicPr>
        <p:blipFill>
          <a:blip r:embed="rId2"/>
          <a:srcRect/>
          <a:stretch>
            <a:fillRect/>
          </a:stretch>
        </p:blipFill>
        <p:spPr bwMode="auto">
          <a:xfrm>
            <a:off x="357188" y="357188"/>
            <a:ext cx="3559175" cy="4214812"/>
          </a:xfrm>
          <a:prstGeom prst="rect">
            <a:avLst/>
          </a:prstGeom>
          <a:noFill/>
          <a:ln w="9525">
            <a:noFill/>
            <a:miter lim="800000"/>
            <a:headEnd/>
            <a:tailEnd/>
          </a:ln>
        </p:spPr>
      </p:pic>
      <p:sp>
        <p:nvSpPr>
          <p:cNvPr id="11268" name="Rettangolo 7"/>
          <p:cNvSpPr>
            <a:spLocks noChangeArrowheads="1"/>
          </p:cNvSpPr>
          <p:nvPr/>
        </p:nvSpPr>
        <p:spPr bwMode="auto">
          <a:xfrm>
            <a:off x="1500188" y="1428750"/>
            <a:ext cx="1428750" cy="1928813"/>
          </a:xfrm>
          <a:prstGeom prst="rect">
            <a:avLst/>
          </a:prstGeom>
          <a:noFill/>
          <a:ln w="9525">
            <a:noFill/>
            <a:miter lim="800000"/>
            <a:headEnd/>
            <a:tailEnd/>
          </a:ln>
        </p:spPr>
        <p:txBody>
          <a:bodyPr>
            <a:spAutoFit/>
          </a:bodyPr>
          <a:lstStyle/>
          <a:p>
            <a:pPr algn="ctr"/>
            <a:r>
              <a:rPr lang="it-IT" sz="2400">
                <a:solidFill>
                  <a:srgbClr val="FF0000"/>
                </a:solidFill>
                <a:latin typeface="Brush Script MT" pitchFamily="66" charset="0"/>
                <a:ea typeface="MS PGothic" pitchFamily="34" charset="-128"/>
              </a:rPr>
              <a:t>Argomenti che verranno trattati in questa lezione:</a:t>
            </a:r>
          </a:p>
        </p:txBody>
      </p:sp>
      <p:sp>
        <p:nvSpPr>
          <p:cNvPr id="9" name="Text Box 7"/>
          <p:cNvSpPr txBox="1">
            <a:spLocks noChangeArrowheads="1"/>
          </p:cNvSpPr>
          <p:nvPr/>
        </p:nvSpPr>
        <p:spPr bwMode="auto">
          <a:xfrm>
            <a:off x="4000496" y="214290"/>
            <a:ext cx="4929222" cy="5632311"/>
          </a:xfrm>
          <a:prstGeom prst="rect">
            <a:avLst/>
          </a:prstGeom>
          <a:blipFill dpi="0" rotWithShape="1">
            <a:blip r:embed="rId3" cstate="print"/>
            <a:srcRect/>
            <a:stretch>
              <a:fillRect/>
            </a:stretch>
          </a:blipFill>
          <a:ln w="9525">
            <a:noFill/>
            <a:miter lim="800000"/>
            <a:headEnd/>
            <a:tailEnd/>
          </a:ln>
        </p:spPr>
        <p:txBody>
          <a:bodyPr wrap="square">
            <a:spAutoFit/>
          </a:bodyPr>
          <a:lstStyle/>
          <a:p>
            <a:pPr>
              <a:buClr>
                <a:srgbClr val="7E2D00"/>
              </a:buClr>
              <a:buFont typeface="Arial" charset="0"/>
              <a:buChar char="►"/>
              <a:defRPr/>
            </a:pPr>
            <a:r>
              <a:rPr lang="it-IT" sz="2000" b="1" dirty="0" smtClean="0">
                <a:solidFill>
                  <a:srgbClr val="FF0000"/>
                </a:solidFill>
                <a:latin typeface="+mn-lt"/>
              </a:rPr>
              <a:t>Il nuovo Codice delle Assicurazioni e la    procedura risarcitoria:</a:t>
            </a:r>
            <a:endParaRPr lang="it-IT" sz="2000" b="1" dirty="0">
              <a:solidFill>
                <a:srgbClr val="FF0000"/>
              </a:solidFill>
              <a:latin typeface="+mn-lt"/>
            </a:endParaRPr>
          </a:p>
          <a:p>
            <a:pPr>
              <a:buClr>
                <a:srgbClr val="7E2D00"/>
              </a:buClr>
              <a:buFont typeface="Arial" charset="0"/>
              <a:buChar char="►"/>
              <a:defRPr/>
            </a:pPr>
            <a:r>
              <a:rPr lang="it-IT" sz="1600" dirty="0">
                <a:latin typeface="+mn-lt"/>
              </a:rPr>
              <a:t>Riferimenti </a:t>
            </a:r>
            <a:r>
              <a:rPr lang="it-IT" sz="1600" dirty="0" smtClean="0">
                <a:latin typeface="+mn-lt"/>
              </a:rPr>
              <a:t>normativi;</a:t>
            </a:r>
          </a:p>
          <a:p>
            <a:pPr>
              <a:buClr>
                <a:srgbClr val="7E2D00"/>
              </a:buClr>
              <a:buFont typeface="Arial" charset="0"/>
              <a:buChar char="►"/>
              <a:defRPr/>
            </a:pPr>
            <a:r>
              <a:rPr lang="it-IT" sz="1600" dirty="0" smtClean="0">
                <a:latin typeface="+mn-lt"/>
              </a:rPr>
              <a:t>Le novità della Legge 29/07/2010 n. 120;</a:t>
            </a:r>
          </a:p>
          <a:p>
            <a:pPr>
              <a:buClr>
                <a:srgbClr val="7E2D00"/>
              </a:buClr>
              <a:buFont typeface="Arial" charset="0"/>
              <a:buChar char="►"/>
              <a:defRPr/>
            </a:pPr>
            <a:r>
              <a:rPr lang="it-IT" sz="1600" dirty="0" smtClean="0">
                <a:latin typeface="+mn-lt"/>
              </a:rPr>
              <a:t>La procedura risarcitoria ordinaria;</a:t>
            </a:r>
          </a:p>
          <a:p>
            <a:pPr>
              <a:buClr>
                <a:srgbClr val="7E2D00"/>
              </a:buClr>
              <a:buFont typeface="Arial" charset="0"/>
              <a:buChar char="►"/>
              <a:defRPr/>
            </a:pPr>
            <a:r>
              <a:rPr lang="it-IT" sz="1600" dirty="0" smtClean="0">
                <a:latin typeface="+mn-lt"/>
              </a:rPr>
              <a:t>La denuncia del sinistro;</a:t>
            </a:r>
          </a:p>
          <a:p>
            <a:pPr>
              <a:buClr>
                <a:srgbClr val="7E2D00"/>
              </a:buClr>
              <a:buFont typeface="Arial" charset="0"/>
              <a:buChar char="►"/>
              <a:defRPr/>
            </a:pPr>
            <a:r>
              <a:rPr lang="it-IT" sz="1600" dirty="0" smtClean="0">
                <a:latin typeface="+mn-lt"/>
              </a:rPr>
              <a:t>La richiesta di risarcimento;</a:t>
            </a:r>
          </a:p>
          <a:p>
            <a:pPr>
              <a:buClr>
                <a:srgbClr val="7E2D00"/>
              </a:buClr>
              <a:buFont typeface="Arial" charset="0"/>
              <a:buChar char="►"/>
              <a:defRPr/>
            </a:pPr>
            <a:r>
              <a:rPr lang="it-IT" sz="1600" dirty="0" smtClean="0">
                <a:latin typeface="+mn-lt"/>
              </a:rPr>
              <a:t>La formalizzazione dell’offerta;</a:t>
            </a:r>
          </a:p>
          <a:p>
            <a:pPr>
              <a:buClr>
                <a:srgbClr val="7E2D00"/>
              </a:buClr>
              <a:buFont typeface="Arial" charset="0"/>
              <a:buChar char="►"/>
              <a:defRPr/>
            </a:pPr>
            <a:r>
              <a:rPr lang="it-IT" sz="1600" dirty="0" smtClean="0">
                <a:latin typeface="+mn-lt"/>
              </a:rPr>
              <a:t>Lo </a:t>
            </a:r>
            <a:r>
              <a:rPr lang="it-IT" sz="1600" i="1" dirty="0" smtClean="0">
                <a:latin typeface="+mn-lt"/>
              </a:rPr>
              <a:t>“</a:t>
            </a:r>
            <a:r>
              <a:rPr lang="it-IT" sz="1600" i="1" dirty="0" err="1" smtClean="0">
                <a:latin typeface="+mn-lt"/>
              </a:rPr>
              <a:t>spatium</a:t>
            </a:r>
            <a:r>
              <a:rPr lang="it-IT" sz="1600" i="1" dirty="0" smtClean="0">
                <a:latin typeface="+mn-lt"/>
              </a:rPr>
              <a:t> </a:t>
            </a:r>
            <a:r>
              <a:rPr lang="it-IT" sz="1600" i="1" dirty="0" err="1" smtClean="0">
                <a:latin typeface="+mn-lt"/>
              </a:rPr>
              <a:t>deliberandi</a:t>
            </a:r>
            <a:r>
              <a:rPr lang="it-IT" sz="1600" i="1" dirty="0" smtClean="0">
                <a:latin typeface="+mn-lt"/>
              </a:rPr>
              <a:t>”</a:t>
            </a:r>
            <a:r>
              <a:rPr lang="it-IT" sz="1600" dirty="0" smtClean="0">
                <a:latin typeface="+mn-lt"/>
              </a:rPr>
              <a:t>;</a:t>
            </a:r>
          </a:p>
          <a:p>
            <a:pPr>
              <a:buClr>
                <a:srgbClr val="7E2D00"/>
              </a:buClr>
              <a:buFont typeface="Arial" charset="0"/>
              <a:buChar char="►"/>
              <a:defRPr/>
            </a:pPr>
            <a:r>
              <a:rPr lang="it-IT" sz="1600" dirty="0" smtClean="0">
                <a:latin typeface="+mn-lt"/>
              </a:rPr>
              <a:t>Il diritto di accesso agli atti;</a:t>
            </a:r>
          </a:p>
          <a:p>
            <a:pPr>
              <a:buClr>
                <a:srgbClr val="7E2D00"/>
              </a:buClr>
              <a:buFont typeface="Arial" charset="0"/>
              <a:buChar char="►"/>
              <a:defRPr/>
            </a:pPr>
            <a:r>
              <a:rPr lang="it-IT" sz="1600" dirty="0" smtClean="0">
                <a:latin typeface="+mn-lt"/>
              </a:rPr>
              <a:t>Il superamento del massimale;</a:t>
            </a:r>
          </a:p>
          <a:p>
            <a:pPr>
              <a:buClr>
                <a:srgbClr val="7E2D00"/>
              </a:buClr>
              <a:buFont typeface="Arial" charset="0"/>
              <a:buChar char="►"/>
              <a:defRPr/>
            </a:pPr>
            <a:r>
              <a:rPr lang="it-IT" sz="1600" dirty="0" smtClean="0">
                <a:latin typeface="+mn-lt"/>
              </a:rPr>
              <a:t>La fase giudiziale;</a:t>
            </a:r>
          </a:p>
          <a:p>
            <a:pPr>
              <a:buClr>
                <a:srgbClr val="7E2D00"/>
              </a:buClr>
              <a:buFont typeface="Arial" charset="0"/>
              <a:buChar char="►"/>
              <a:defRPr/>
            </a:pPr>
            <a:r>
              <a:rPr lang="it-IT" sz="1600" dirty="0" smtClean="0">
                <a:latin typeface="+mn-lt"/>
              </a:rPr>
              <a:t>La prescrizione;</a:t>
            </a:r>
          </a:p>
          <a:p>
            <a:pPr>
              <a:buClr>
                <a:srgbClr val="7E2D00"/>
              </a:buClr>
              <a:buFont typeface="Arial" charset="0"/>
              <a:buChar char="►"/>
              <a:defRPr/>
            </a:pPr>
            <a:r>
              <a:rPr lang="it-IT" sz="1600" dirty="0" smtClean="0">
                <a:latin typeface="+mn-lt"/>
              </a:rPr>
              <a:t>Il risarcimento diretto;</a:t>
            </a:r>
          </a:p>
          <a:p>
            <a:pPr>
              <a:buClr>
                <a:srgbClr val="7E2D00"/>
              </a:buClr>
              <a:buFont typeface="Arial" charset="0"/>
              <a:buChar char="►"/>
              <a:defRPr/>
            </a:pPr>
            <a:r>
              <a:rPr lang="it-IT" sz="1600" dirty="0" smtClean="0">
                <a:latin typeface="+mn-lt"/>
              </a:rPr>
              <a:t>Il D.P.R. n. 254/2006 e la </a:t>
            </a:r>
            <a:r>
              <a:rPr lang="it-IT" sz="1600" dirty="0" err="1" smtClean="0">
                <a:latin typeface="+mn-lt"/>
              </a:rPr>
              <a:t>Legge-delega</a:t>
            </a:r>
            <a:r>
              <a:rPr lang="it-IT" sz="1600" dirty="0" smtClean="0">
                <a:latin typeface="+mn-lt"/>
              </a:rPr>
              <a:t>;</a:t>
            </a:r>
          </a:p>
          <a:p>
            <a:pPr>
              <a:buClr>
                <a:srgbClr val="7E2D00"/>
              </a:buClr>
              <a:buFont typeface="Arial" charset="0"/>
              <a:buChar char="►"/>
              <a:defRPr/>
            </a:pPr>
            <a:r>
              <a:rPr lang="it-IT" sz="1600" dirty="0" smtClean="0">
                <a:latin typeface="+mn-lt"/>
              </a:rPr>
              <a:t>I rischi di duplicazione delle procedure risarcitorie;</a:t>
            </a:r>
          </a:p>
          <a:p>
            <a:pPr>
              <a:buClr>
                <a:srgbClr val="7E2D00"/>
              </a:buClr>
              <a:buFont typeface="Arial" charset="0"/>
              <a:buChar char="►"/>
              <a:defRPr/>
            </a:pPr>
            <a:r>
              <a:rPr lang="it-IT" sz="1600" dirty="0" smtClean="0">
                <a:latin typeface="+mn-lt"/>
              </a:rPr>
              <a:t>Assistenza tecnica ed informativa;</a:t>
            </a:r>
          </a:p>
          <a:p>
            <a:pPr>
              <a:buClr>
                <a:srgbClr val="7E2D00"/>
              </a:buClr>
              <a:buFont typeface="Arial" charset="0"/>
              <a:buChar char="►"/>
              <a:defRPr/>
            </a:pPr>
            <a:r>
              <a:rPr lang="it-IT" sz="1600" dirty="0" smtClean="0">
                <a:latin typeface="+mn-lt"/>
              </a:rPr>
              <a:t>La convenzione CARD;</a:t>
            </a:r>
          </a:p>
          <a:p>
            <a:pPr>
              <a:buClr>
                <a:srgbClr val="7E2D00"/>
              </a:buClr>
              <a:buFont typeface="Arial" charset="0"/>
              <a:buChar char="►"/>
              <a:defRPr/>
            </a:pPr>
            <a:r>
              <a:rPr lang="it-IT" sz="1600" dirty="0" smtClean="0">
                <a:latin typeface="+mn-lt"/>
              </a:rPr>
              <a:t>Il risarcimento del terzo trasportato;</a:t>
            </a:r>
          </a:p>
          <a:p>
            <a:pPr>
              <a:buClr>
                <a:srgbClr val="7E2D00"/>
              </a:buClr>
              <a:buFont typeface="Arial" charset="0"/>
              <a:buChar char="►"/>
              <a:defRPr/>
            </a:pPr>
            <a:r>
              <a:rPr lang="it-IT" sz="1600" dirty="0" smtClean="0">
                <a:latin typeface="+mn-lt"/>
              </a:rPr>
              <a:t>La circolazione </a:t>
            </a:r>
            <a:r>
              <a:rPr lang="it-IT" sz="1600" i="1" dirty="0" smtClean="0">
                <a:latin typeface="+mn-lt"/>
              </a:rPr>
              <a:t>“</a:t>
            </a:r>
            <a:r>
              <a:rPr lang="it-IT" sz="1600" i="1" dirty="0" err="1" smtClean="0">
                <a:latin typeface="+mn-lt"/>
              </a:rPr>
              <a:t>prohibente</a:t>
            </a:r>
            <a:r>
              <a:rPr lang="it-IT" sz="1600" i="1" dirty="0" smtClean="0">
                <a:latin typeface="+mn-lt"/>
              </a:rPr>
              <a:t> domino”</a:t>
            </a:r>
            <a:r>
              <a:rPr lang="it-IT" sz="1600" dirty="0" smtClean="0">
                <a:latin typeface="+mn-lt"/>
              </a:rPr>
              <a:t>;</a:t>
            </a:r>
          </a:p>
          <a:p>
            <a:pPr>
              <a:buClr>
                <a:srgbClr val="7E2D00"/>
              </a:buClr>
              <a:buFont typeface="Arial" charset="0"/>
              <a:buChar char="►"/>
              <a:defRPr/>
            </a:pPr>
            <a:r>
              <a:rPr lang="it-IT" sz="1600" dirty="0" smtClean="0">
                <a:latin typeface="+mn-lt"/>
              </a:rPr>
              <a:t>Il fondo di garanzia per le vittime della strada;</a:t>
            </a:r>
          </a:p>
          <a:p>
            <a:pPr>
              <a:buClr>
                <a:srgbClr val="7E2D00"/>
              </a:buClr>
              <a:buFont typeface="Arial" charset="0"/>
              <a:buChar char="►"/>
              <a:defRPr/>
            </a:pPr>
            <a:r>
              <a:rPr lang="it-IT" sz="1600" dirty="0" smtClean="0">
                <a:latin typeface="+mn-lt"/>
              </a:rPr>
              <a:t>Il veicolo immatricolato all’Estero.</a:t>
            </a:r>
            <a:endParaRPr lang="it-IT" sz="16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3"/>
          <p:cNvSpPr txBox="1">
            <a:spLocks noChangeArrowheads="1"/>
          </p:cNvSpPr>
          <p:nvPr/>
        </p:nvSpPr>
        <p:spPr bwMode="auto">
          <a:xfrm>
            <a:off x="142844" y="1214422"/>
            <a:ext cx="5929354" cy="4524315"/>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Nel caso in cui la richiesta risulti </a:t>
            </a:r>
            <a:r>
              <a:rPr lang="it-IT" sz="2400" dirty="0" smtClean="0">
                <a:solidFill>
                  <a:srgbClr val="FF0000"/>
                </a:solidFill>
                <a:latin typeface="Arial Black" pitchFamily="34" charset="0"/>
              </a:rPr>
              <a:t>incompleta</a:t>
            </a:r>
            <a:r>
              <a:rPr lang="it-IT" sz="2400" dirty="0" smtClean="0">
                <a:latin typeface="Arial Black" pitchFamily="34" charset="0"/>
              </a:rPr>
              <a:t>, vale a dire priva di tutti gli elementi indicati nei primi due commi dell’art. 148 C. Ass., l’impresa di assicurazione deve richiedere al danneggiato </a:t>
            </a:r>
            <a:r>
              <a:rPr lang="it-IT" sz="2400" u="sng" dirty="0" smtClean="0">
                <a:solidFill>
                  <a:srgbClr val="FF0000"/>
                </a:solidFill>
                <a:latin typeface="Arial Black" pitchFamily="34" charset="0"/>
              </a:rPr>
              <a:t>entro 30 giorni dalla ricezione</a:t>
            </a:r>
            <a:r>
              <a:rPr lang="it-IT" sz="2400" dirty="0" smtClean="0">
                <a:latin typeface="Arial Black" pitchFamily="34" charset="0"/>
              </a:rPr>
              <a:t> della stessa le necessarie integrazioni; in tale ipotesi, i termini decorrono nuovamente dalla data di ricezione dei dati e dei documenti integrativi. </a:t>
            </a:r>
            <a:endParaRPr lang="it-IT" sz="3200" b="1" dirty="0">
              <a:solidFill>
                <a:srgbClr val="FF0000"/>
              </a:solidFill>
              <a:latin typeface="Arial Black" pitchFamily="34" charset="0"/>
            </a:endParaRPr>
          </a:p>
        </p:txBody>
      </p:sp>
      <p:sp>
        <p:nvSpPr>
          <p:cNvPr id="20485" name="CasellaDiTesto 7"/>
          <p:cNvSpPr txBox="1">
            <a:spLocks noChangeArrowheads="1"/>
          </p:cNvSpPr>
          <p:nvPr/>
        </p:nvSpPr>
        <p:spPr bwMode="auto">
          <a:xfrm>
            <a:off x="1000100" y="500042"/>
            <a:ext cx="7345363"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Richiesta incompleta</a:t>
            </a:r>
          </a:p>
        </p:txBody>
      </p:sp>
      <p:pic>
        <p:nvPicPr>
          <p:cNvPr id="58370" name="Picture 2" descr="http://condominiale.lavorincasa.it/wp-content/uploads/2008/09/documenti.jpg"/>
          <p:cNvPicPr>
            <a:picLocks noChangeAspect="1" noChangeArrowheads="1"/>
          </p:cNvPicPr>
          <p:nvPr/>
        </p:nvPicPr>
        <p:blipFill>
          <a:blip r:embed="rId2"/>
          <a:srcRect/>
          <a:stretch>
            <a:fillRect/>
          </a:stretch>
        </p:blipFill>
        <p:spPr bwMode="auto">
          <a:xfrm>
            <a:off x="6072198" y="1357298"/>
            <a:ext cx="2857500" cy="4214842"/>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3"/>
          <p:cNvSpPr txBox="1">
            <a:spLocks noChangeArrowheads="1"/>
          </p:cNvSpPr>
          <p:nvPr/>
        </p:nvSpPr>
        <p:spPr bwMode="auto">
          <a:xfrm>
            <a:off x="3643306" y="1142984"/>
            <a:ext cx="5357850" cy="4893647"/>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E’ espressamente previsto che i termini per la formulazione dell’offerta risarcitoria non siano </a:t>
            </a:r>
            <a:r>
              <a:rPr lang="it-IT" sz="2400" dirty="0" smtClean="0">
                <a:solidFill>
                  <a:srgbClr val="FF0000"/>
                </a:solidFill>
                <a:latin typeface="Arial Black" pitchFamily="34" charset="0"/>
              </a:rPr>
              <a:t>sospesi</a:t>
            </a:r>
            <a:r>
              <a:rPr lang="it-IT" sz="2400" dirty="0" smtClean="0">
                <a:latin typeface="Arial Black" pitchFamily="34" charset="0"/>
              </a:rPr>
              <a:t> nel caso in cui l’impresa di assicurazione richieda ai competenti organi di polizia le informazioni acquisite relativamente alle </a:t>
            </a:r>
            <a:r>
              <a:rPr lang="it-IT" sz="2400" dirty="0" smtClean="0">
                <a:solidFill>
                  <a:srgbClr val="0000CC"/>
                </a:solidFill>
                <a:latin typeface="Arial Black" pitchFamily="34" charset="0"/>
              </a:rPr>
              <a:t>modalità dell’incidente</a:t>
            </a:r>
            <a:r>
              <a:rPr lang="it-IT" sz="2400" dirty="0" smtClean="0">
                <a:latin typeface="Arial Black" pitchFamily="34" charset="0"/>
              </a:rPr>
              <a:t>, alla </a:t>
            </a:r>
            <a:r>
              <a:rPr lang="it-IT" sz="2400" dirty="0" smtClean="0">
                <a:solidFill>
                  <a:srgbClr val="0000CC"/>
                </a:solidFill>
                <a:latin typeface="Arial Black" pitchFamily="34" charset="0"/>
              </a:rPr>
              <a:t>residenza </a:t>
            </a:r>
            <a:r>
              <a:rPr lang="it-IT" sz="2400" dirty="0" smtClean="0">
                <a:latin typeface="Arial Black" pitchFamily="34" charset="0"/>
              </a:rPr>
              <a:t>ed al</a:t>
            </a:r>
            <a:r>
              <a:rPr lang="it-IT" sz="2400" dirty="0" smtClean="0">
                <a:solidFill>
                  <a:srgbClr val="0000CC"/>
                </a:solidFill>
                <a:latin typeface="Arial Black" pitchFamily="34" charset="0"/>
              </a:rPr>
              <a:t> domicilio delle parti</a:t>
            </a:r>
            <a:r>
              <a:rPr lang="it-IT" sz="2400" dirty="0" smtClean="0">
                <a:latin typeface="Arial Black" pitchFamily="34" charset="0"/>
              </a:rPr>
              <a:t> e alla </a:t>
            </a:r>
            <a:r>
              <a:rPr lang="it-IT" sz="2400" dirty="0" smtClean="0">
                <a:solidFill>
                  <a:srgbClr val="0000CC"/>
                </a:solidFill>
                <a:latin typeface="Arial Black" pitchFamily="34" charset="0"/>
              </a:rPr>
              <a:t>targa</a:t>
            </a:r>
            <a:r>
              <a:rPr lang="it-IT" sz="2400" dirty="0" smtClean="0">
                <a:latin typeface="Arial Black" pitchFamily="34" charset="0"/>
              </a:rPr>
              <a:t> </a:t>
            </a:r>
            <a:r>
              <a:rPr lang="it-IT" sz="2400" dirty="0" smtClean="0">
                <a:solidFill>
                  <a:srgbClr val="0000CC"/>
                </a:solidFill>
                <a:latin typeface="Arial Black" pitchFamily="34" charset="0"/>
              </a:rPr>
              <a:t>di immatricolazione</a:t>
            </a:r>
            <a:r>
              <a:rPr lang="it-IT" sz="2400" dirty="0" smtClean="0">
                <a:latin typeface="Arial Black" pitchFamily="34" charset="0"/>
              </a:rPr>
              <a:t> o altro analogo segno descrittivo. </a:t>
            </a:r>
            <a:endParaRPr lang="it-IT" sz="3200" b="1" dirty="0">
              <a:solidFill>
                <a:srgbClr val="FF0000"/>
              </a:solidFill>
              <a:latin typeface="Arial Black" pitchFamily="34" charset="0"/>
            </a:endParaRPr>
          </a:p>
        </p:txBody>
      </p:sp>
      <p:sp>
        <p:nvSpPr>
          <p:cNvPr id="21509" name="CasellaDiTesto 7"/>
          <p:cNvSpPr txBox="1">
            <a:spLocks noChangeArrowheads="1"/>
          </p:cNvSpPr>
          <p:nvPr/>
        </p:nvSpPr>
        <p:spPr bwMode="auto">
          <a:xfrm>
            <a:off x="928662" y="428604"/>
            <a:ext cx="7345363"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Sospensione dei termini</a:t>
            </a:r>
          </a:p>
        </p:txBody>
      </p:sp>
      <p:pic>
        <p:nvPicPr>
          <p:cNvPr id="21510" name="Picture 7" descr="http://www.maggioli.it/controllo-documentale/immagini/controllo-documenti-polizia.jpg"/>
          <p:cNvPicPr>
            <a:picLocks noChangeAspect="1" noChangeArrowheads="1"/>
          </p:cNvPicPr>
          <p:nvPr/>
        </p:nvPicPr>
        <p:blipFill>
          <a:blip r:embed="rId2"/>
          <a:srcRect/>
          <a:stretch>
            <a:fillRect/>
          </a:stretch>
        </p:blipFill>
        <p:spPr bwMode="auto">
          <a:xfrm>
            <a:off x="214282" y="1428736"/>
            <a:ext cx="3384550" cy="3714776"/>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3"/>
          <p:cNvSpPr txBox="1">
            <a:spLocks noChangeArrowheads="1"/>
          </p:cNvSpPr>
          <p:nvPr/>
        </p:nvSpPr>
        <p:spPr bwMode="auto">
          <a:xfrm>
            <a:off x="285720" y="1102578"/>
            <a:ext cx="8643998" cy="4693593"/>
          </a:xfrm>
          <a:prstGeom prst="rect">
            <a:avLst/>
          </a:prstGeom>
          <a:noFill/>
          <a:ln w="9525">
            <a:noFill/>
            <a:miter lim="800000"/>
            <a:headEnd/>
            <a:tailEnd/>
          </a:ln>
        </p:spPr>
        <p:txBody>
          <a:bodyPr wrap="square">
            <a:spAutoFit/>
          </a:bodyPr>
          <a:lstStyle/>
          <a:p>
            <a:pPr algn="ctr"/>
            <a:r>
              <a:rPr lang="it-IT" sz="2300" dirty="0" smtClean="0">
                <a:latin typeface="Arial Black" pitchFamily="34" charset="0"/>
              </a:rPr>
              <a:t>Una volta formulata l’offerta, </a:t>
            </a:r>
            <a:r>
              <a:rPr lang="it-IT" sz="2300" b="1" i="1" dirty="0" smtClean="0">
                <a:solidFill>
                  <a:srgbClr val="00B050"/>
                </a:solidFill>
                <a:latin typeface="Arial Black" pitchFamily="34" charset="0"/>
              </a:rPr>
              <a:t>se il danneggiato dichiara di accettarla</a:t>
            </a:r>
            <a:r>
              <a:rPr lang="it-IT" sz="2300" dirty="0" smtClean="0">
                <a:latin typeface="Arial Black" pitchFamily="34" charset="0"/>
              </a:rPr>
              <a:t>, l’assicurazione deve provvedere al pagamento </a:t>
            </a:r>
            <a:r>
              <a:rPr lang="it-IT" sz="2300" u="sng" dirty="0" smtClean="0">
                <a:solidFill>
                  <a:srgbClr val="FF0000"/>
                </a:solidFill>
                <a:latin typeface="Arial Black" pitchFamily="34" charset="0"/>
              </a:rPr>
              <a:t>entro 15 giorni dalla ricezione della comunicazione</a:t>
            </a:r>
            <a:r>
              <a:rPr lang="it-IT" sz="2300" dirty="0" smtClean="0">
                <a:latin typeface="Arial Black" pitchFamily="34" charset="0"/>
              </a:rPr>
              <a:t>. Entro ugual termine l’assicurazione corrisponde la somma offerta al danneggiato che abbia comunicato </a:t>
            </a:r>
            <a:r>
              <a:rPr lang="it-IT" sz="2300" b="1" i="1" dirty="0" smtClean="0">
                <a:solidFill>
                  <a:srgbClr val="FF0000"/>
                </a:solidFill>
                <a:latin typeface="Arial Black" pitchFamily="34" charset="0"/>
              </a:rPr>
              <a:t>di non accettare l’offerta</a:t>
            </a:r>
            <a:r>
              <a:rPr lang="it-IT" sz="2300" dirty="0" smtClean="0">
                <a:latin typeface="Arial Black" pitchFamily="34" charset="0"/>
              </a:rPr>
              <a:t>, dovendosi poi imputare tale somma nella liquidazione definitiva del danno. </a:t>
            </a:r>
          </a:p>
          <a:p>
            <a:pPr algn="ctr"/>
            <a:r>
              <a:rPr lang="it-IT" sz="2300" u="sng" dirty="0" smtClean="0">
                <a:latin typeface="Arial Black" pitchFamily="34" charset="0"/>
              </a:rPr>
              <a:t>Decorsi 30 giorni dalla comunicazione senza che il danneggiato abbia fatto pervenire alcuna risposta, l’assicurazione deve corrispondere al danneggiato la somma offerta entro il termine previsto in caso di accettazione</a:t>
            </a:r>
            <a:r>
              <a:rPr lang="it-IT" sz="2300" dirty="0" smtClean="0">
                <a:latin typeface="Arial Black" pitchFamily="34" charset="0"/>
              </a:rPr>
              <a:t>.</a:t>
            </a:r>
            <a:endParaRPr lang="it-IT" sz="2300" b="1" dirty="0">
              <a:solidFill>
                <a:srgbClr val="FF0000"/>
              </a:solidFill>
              <a:latin typeface="Arial Black" pitchFamily="34" charset="0"/>
            </a:endParaRPr>
          </a:p>
        </p:txBody>
      </p:sp>
      <p:sp>
        <p:nvSpPr>
          <p:cNvPr id="22533" name="CasellaDiTesto 7"/>
          <p:cNvSpPr txBox="1">
            <a:spLocks noChangeArrowheads="1"/>
          </p:cNvSpPr>
          <p:nvPr/>
        </p:nvSpPr>
        <p:spPr bwMode="auto">
          <a:xfrm>
            <a:off x="900113" y="476250"/>
            <a:ext cx="7345362"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Accettazione dell’offerta</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sellaDiTesto 3"/>
          <p:cNvSpPr txBox="1">
            <a:spLocks noChangeArrowheads="1"/>
          </p:cNvSpPr>
          <p:nvPr/>
        </p:nvSpPr>
        <p:spPr bwMode="auto">
          <a:xfrm>
            <a:off x="214282" y="1196975"/>
            <a:ext cx="8715436" cy="4493538"/>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L’onere dell’invio della lettera raccomandata contenente la richiesta di risarcimento è da ritenersi adempiuto anche qualora la predetta lettera sia indirizzata all’</a:t>
            </a:r>
            <a:r>
              <a:rPr lang="it-IT" sz="2200" dirty="0" smtClean="0">
                <a:solidFill>
                  <a:srgbClr val="0000CC"/>
                </a:solidFill>
                <a:latin typeface="Arial Black" pitchFamily="34" charset="0"/>
              </a:rPr>
              <a:t>agenzia dell’impresa assicuratrice</a:t>
            </a:r>
            <a:r>
              <a:rPr lang="it-IT" sz="2200" dirty="0" smtClean="0">
                <a:latin typeface="Arial Black" pitchFamily="34" charset="0"/>
              </a:rPr>
              <a:t> presso la quale è stato concluso il contratto. Tuttavia </a:t>
            </a:r>
            <a:r>
              <a:rPr lang="it-IT" sz="2200" u="sng" dirty="0" smtClean="0">
                <a:solidFill>
                  <a:srgbClr val="FF0000"/>
                </a:solidFill>
                <a:latin typeface="Arial Black" pitchFamily="34" charset="0"/>
              </a:rPr>
              <a:t>l’onere non è assolto ove la raccomandata sia stata inviata ad agenzia priva del potere di rappresentanza della compagnia assicuratrice</a:t>
            </a:r>
            <a:r>
              <a:rPr lang="it-IT" sz="2200" dirty="0" smtClean="0">
                <a:latin typeface="Arial Black" pitchFamily="34" charset="0"/>
              </a:rPr>
              <a:t>, perché una siffatta richiesta non soddisfa la finalità di permettere all’assicuratore di avere uno spazio di tempo per decidere, salvi gli opportuni accertamenti, sulla convenienza di opporsi alla pretesa risarcitoria o di prevenire la lite con proposte transattive. </a:t>
            </a:r>
            <a:r>
              <a:rPr lang="it-IT" sz="2200" b="1" dirty="0" smtClean="0">
                <a:solidFill>
                  <a:srgbClr val="FF0000"/>
                </a:solidFill>
                <a:latin typeface="Arial Black" pitchFamily="34" charset="0"/>
              </a:rPr>
              <a:t> </a:t>
            </a:r>
            <a:endParaRPr lang="it-IT" sz="2200" b="1" dirty="0">
              <a:solidFill>
                <a:srgbClr val="FF0000"/>
              </a:solidFill>
              <a:latin typeface="Arial Black" pitchFamily="34" charset="0"/>
            </a:endParaRPr>
          </a:p>
        </p:txBody>
      </p:sp>
      <p:sp>
        <p:nvSpPr>
          <p:cNvPr id="23557" name="CasellaDiTesto 7"/>
          <p:cNvSpPr txBox="1">
            <a:spLocks noChangeArrowheads="1"/>
          </p:cNvSpPr>
          <p:nvPr/>
        </p:nvSpPr>
        <p:spPr bwMode="auto">
          <a:xfrm>
            <a:off x="285720" y="476250"/>
            <a:ext cx="8572560"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La </a:t>
            </a:r>
            <a:r>
              <a:rPr lang="it-IT" sz="3600" dirty="0" smtClean="0">
                <a:solidFill>
                  <a:schemeClr val="tx1">
                    <a:lumMod val="50000"/>
                    <a:lumOff val="50000"/>
                  </a:schemeClr>
                </a:solidFill>
                <a:latin typeface="Arial Black" pitchFamily="34" charset="0"/>
              </a:rPr>
              <a:t>proponibilità </a:t>
            </a:r>
            <a:r>
              <a:rPr lang="it-IT" sz="3600" dirty="0">
                <a:solidFill>
                  <a:schemeClr val="tx1">
                    <a:lumMod val="50000"/>
                    <a:lumOff val="50000"/>
                  </a:schemeClr>
                </a:solidFill>
                <a:latin typeface="Arial Black" pitchFamily="34" charset="0"/>
              </a:rPr>
              <a:t>della domanda</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sellaDiTesto 3"/>
          <p:cNvSpPr txBox="1">
            <a:spLocks noChangeArrowheads="1"/>
          </p:cNvSpPr>
          <p:nvPr/>
        </p:nvSpPr>
        <p:spPr bwMode="auto">
          <a:xfrm>
            <a:off x="214282" y="1196975"/>
            <a:ext cx="8715436" cy="4154984"/>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La raccomandata con la quale il danneggiato formula la richiesta di risarcimento al presunto responsabile del danno o al suo assicuratore, integra un </a:t>
            </a:r>
            <a:r>
              <a:rPr lang="it-IT" sz="2200" b="1" u="sng" dirty="0" smtClean="0">
                <a:solidFill>
                  <a:srgbClr val="FF0000"/>
                </a:solidFill>
                <a:latin typeface="Arial Black" pitchFamily="34" charset="0"/>
              </a:rPr>
              <a:t>atto di costituzione in mora</a:t>
            </a:r>
            <a:r>
              <a:rPr lang="it-IT" sz="2200" dirty="0" smtClean="0">
                <a:latin typeface="Arial Black" pitchFamily="34" charset="0"/>
              </a:rPr>
              <a:t> ai sensi dell’</a:t>
            </a:r>
            <a:r>
              <a:rPr lang="it-IT" sz="2200" dirty="0" smtClean="0">
                <a:solidFill>
                  <a:srgbClr val="FF0000"/>
                </a:solidFill>
                <a:latin typeface="Arial Black" pitchFamily="34" charset="0"/>
              </a:rPr>
              <a:t>art. 1219 C.C.</a:t>
            </a:r>
            <a:r>
              <a:rPr lang="it-IT" sz="2200" dirty="0" smtClean="0">
                <a:latin typeface="Arial Black" pitchFamily="34" charset="0"/>
              </a:rPr>
              <a:t> e come tale a termine dell’</a:t>
            </a:r>
            <a:r>
              <a:rPr lang="it-IT" sz="2200" dirty="0" smtClean="0">
                <a:solidFill>
                  <a:srgbClr val="FF0000"/>
                </a:solidFill>
                <a:latin typeface="Arial Black" pitchFamily="34" charset="0"/>
              </a:rPr>
              <a:t>art. 2943, 4° comma, C.C.</a:t>
            </a:r>
            <a:r>
              <a:rPr lang="it-IT" sz="2200" dirty="0" smtClean="0">
                <a:latin typeface="Arial Black" pitchFamily="34" charset="0"/>
              </a:rPr>
              <a:t>, ne </a:t>
            </a:r>
            <a:r>
              <a:rPr lang="it-IT" sz="2200" dirty="0" smtClean="0">
                <a:solidFill>
                  <a:srgbClr val="FF0000"/>
                </a:solidFill>
                <a:latin typeface="Arial Black" pitchFamily="34" charset="0"/>
              </a:rPr>
              <a:t>interrompe il corso della relativa prescrizione</a:t>
            </a:r>
            <a:r>
              <a:rPr lang="it-IT" sz="2200" dirty="0" smtClean="0">
                <a:latin typeface="Arial Black" pitchFamily="34" charset="0"/>
              </a:rPr>
              <a:t>. Questa, peraltro, riprende il suo corso dalla data di invio della richiesta e non con la scadenza del termine indicato di 60 o 90 giorni dalla ricezione della raccomandata, poiché tale termine costituisce esclusivamente lo </a:t>
            </a:r>
            <a:r>
              <a:rPr lang="it-IT" sz="2200" i="1" dirty="0" smtClean="0">
                <a:latin typeface="Arial Black" pitchFamily="34" charset="0"/>
              </a:rPr>
              <a:t>“</a:t>
            </a:r>
            <a:r>
              <a:rPr lang="it-IT" sz="2200" i="1" dirty="0" err="1" smtClean="0">
                <a:latin typeface="Arial Black" pitchFamily="34" charset="0"/>
              </a:rPr>
              <a:t>spatium</a:t>
            </a:r>
            <a:r>
              <a:rPr lang="it-IT" sz="2200" i="1" dirty="0" smtClean="0">
                <a:latin typeface="Arial Black" pitchFamily="34" charset="0"/>
              </a:rPr>
              <a:t> </a:t>
            </a:r>
            <a:r>
              <a:rPr lang="it-IT" sz="2200" i="1" dirty="0" err="1" smtClean="0">
                <a:latin typeface="Arial Black" pitchFamily="34" charset="0"/>
              </a:rPr>
              <a:t>deliberandi</a:t>
            </a:r>
            <a:r>
              <a:rPr lang="it-IT" sz="2200" i="1" dirty="0" smtClean="0">
                <a:latin typeface="Arial Black" pitchFamily="34" charset="0"/>
              </a:rPr>
              <a:t>”</a:t>
            </a:r>
            <a:r>
              <a:rPr lang="it-IT" sz="2200" dirty="0" smtClean="0">
                <a:latin typeface="Arial Black" pitchFamily="34" charset="0"/>
              </a:rPr>
              <a:t> e non incide sulle possibilità di esercizio del diritto del danneggiato</a:t>
            </a:r>
            <a:endParaRPr lang="it-IT" sz="2200" b="1" dirty="0">
              <a:solidFill>
                <a:srgbClr val="FF0000"/>
              </a:solidFill>
              <a:latin typeface="Arial Black" pitchFamily="34" charset="0"/>
            </a:endParaRPr>
          </a:p>
        </p:txBody>
      </p:sp>
      <p:sp>
        <p:nvSpPr>
          <p:cNvPr id="23557" name="CasellaDiTesto 7"/>
          <p:cNvSpPr txBox="1">
            <a:spLocks noChangeArrowheads="1"/>
          </p:cNvSpPr>
          <p:nvPr/>
        </p:nvSpPr>
        <p:spPr bwMode="auto">
          <a:xfrm>
            <a:off x="285720" y="476250"/>
            <a:ext cx="857256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Lo </a:t>
            </a:r>
            <a:r>
              <a:rPr lang="it-IT" sz="3600" i="1" dirty="0" smtClean="0">
                <a:solidFill>
                  <a:schemeClr val="tx1">
                    <a:lumMod val="50000"/>
                    <a:lumOff val="50000"/>
                  </a:schemeClr>
                </a:solidFill>
                <a:latin typeface="Arial Black" pitchFamily="34" charset="0"/>
              </a:rPr>
              <a:t>“</a:t>
            </a:r>
            <a:r>
              <a:rPr lang="it-IT" sz="3600" i="1" dirty="0" err="1" smtClean="0">
                <a:solidFill>
                  <a:schemeClr val="tx1">
                    <a:lumMod val="50000"/>
                    <a:lumOff val="50000"/>
                  </a:schemeClr>
                </a:solidFill>
                <a:latin typeface="Arial Black" pitchFamily="34" charset="0"/>
              </a:rPr>
              <a:t>spatium</a:t>
            </a:r>
            <a:r>
              <a:rPr lang="it-IT" sz="3600" i="1" dirty="0" smtClean="0">
                <a:solidFill>
                  <a:schemeClr val="tx1">
                    <a:lumMod val="50000"/>
                    <a:lumOff val="50000"/>
                  </a:schemeClr>
                </a:solidFill>
                <a:latin typeface="Arial Black" pitchFamily="34" charset="0"/>
              </a:rPr>
              <a:t> </a:t>
            </a:r>
            <a:r>
              <a:rPr lang="it-IT" sz="3600" i="1" dirty="0" err="1" smtClean="0">
                <a:solidFill>
                  <a:schemeClr val="tx1">
                    <a:lumMod val="50000"/>
                    <a:lumOff val="50000"/>
                  </a:schemeClr>
                </a:solidFill>
                <a:latin typeface="Arial Black" pitchFamily="34" charset="0"/>
              </a:rPr>
              <a:t>deliberandi</a:t>
            </a:r>
            <a:r>
              <a:rPr lang="it-IT" sz="3600" i="1" dirty="0" smtClean="0">
                <a:solidFill>
                  <a:schemeClr val="tx1">
                    <a:lumMod val="50000"/>
                    <a:lumOff val="50000"/>
                  </a:schemeClr>
                </a:solidFill>
                <a:latin typeface="Arial Black" pitchFamily="34" charset="0"/>
              </a:rPr>
              <a:t>”</a:t>
            </a:r>
            <a:endParaRPr lang="it-IT" sz="36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3"/>
          <p:cNvSpPr txBox="1">
            <a:spLocks noChangeArrowheads="1"/>
          </p:cNvSpPr>
          <p:nvPr/>
        </p:nvSpPr>
        <p:spPr bwMode="auto">
          <a:xfrm>
            <a:off x="500034" y="1125538"/>
            <a:ext cx="8286808" cy="1569660"/>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L’</a:t>
            </a:r>
            <a:r>
              <a:rPr lang="it-IT" sz="2400" dirty="0" smtClean="0">
                <a:solidFill>
                  <a:srgbClr val="FF0000"/>
                </a:solidFill>
                <a:latin typeface="Arial Black" pitchFamily="34" charset="0"/>
              </a:rPr>
              <a:t>art. 146 C. Ass.</a:t>
            </a:r>
            <a:r>
              <a:rPr lang="it-IT" sz="2400" dirty="0" smtClean="0">
                <a:latin typeface="Arial Black" pitchFamily="34" charset="0"/>
              </a:rPr>
              <a:t> riguarda il </a:t>
            </a:r>
            <a:r>
              <a:rPr lang="it-IT" sz="2400" b="1" u="sng" dirty="0" smtClean="0">
                <a:solidFill>
                  <a:srgbClr val="FF0000"/>
                </a:solidFill>
                <a:latin typeface="Arial Black" pitchFamily="34" charset="0"/>
              </a:rPr>
              <a:t>diritto di accesso agli atti</a:t>
            </a:r>
            <a:r>
              <a:rPr lang="it-IT" sz="2400" dirty="0" smtClean="0">
                <a:latin typeface="Arial Black" pitchFamily="34" charset="0"/>
              </a:rPr>
              <a:t> nell’ambito della procedura di </a:t>
            </a:r>
            <a:r>
              <a:rPr lang="it-IT" sz="2400" dirty="0" smtClean="0">
                <a:solidFill>
                  <a:srgbClr val="00B050"/>
                </a:solidFill>
                <a:latin typeface="Arial Black" pitchFamily="34" charset="0"/>
              </a:rPr>
              <a:t>liquidazione stragiudiziale</a:t>
            </a:r>
            <a:r>
              <a:rPr lang="it-IT" sz="2400" dirty="0" smtClean="0">
                <a:latin typeface="Arial Black" pitchFamily="34" charset="0"/>
              </a:rPr>
              <a:t>, esso è, altresì, disciplinato dal </a:t>
            </a:r>
            <a:r>
              <a:rPr lang="it-IT" sz="2400" b="1" dirty="0" smtClean="0">
                <a:solidFill>
                  <a:srgbClr val="0000CC"/>
                </a:solidFill>
                <a:latin typeface="Arial Black" pitchFamily="34" charset="0"/>
              </a:rPr>
              <a:t>D.M. 20/2/2004, n. 74</a:t>
            </a:r>
            <a:r>
              <a:rPr lang="it-IT" sz="2400" dirty="0" smtClean="0">
                <a:solidFill>
                  <a:srgbClr val="000000"/>
                </a:solidFill>
                <a:latin typeface="Arial Black" pitchFamily="34" charset="0"/>
              </a:rPr>
              <a:t>.</a:t>
            </a:r>
            <a:endParaRPr lang="it-IT" sz="3200" b="1" dirty="0">
              <a:solidFill>
                <a:srgbClr val="FF0000"/>
              </a:solidFill>
              <a:latin typeface="Arial Black" pitchFamily="34" charset="0"/>
            </a:endParaRPr>
          </a:p>
        </p:txBody>
      </p:sp>
      <p:sp>
        <p:nvSpPr>
          <p:cNvPr id="24581" name="CasellaDiTesto 7"/>
          <p:cNvSpPr txBox="1">
            <a:spLocks noChangeArrowheads="1"/>
          </p:cNvSpPr>
          <p:nvPr/>
        </p:nvSpPr>
        <p:spPr bwMode="auto">
          <a:xfrm>
            <a:off x="971550" y="476250"/>
            <a:ext cx="7345363"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Il Diritto di accesso agli atti</a:t>
            </a:r>
          </a:p>
        </p:txBody>
      </p:sp>
      <p:pic>
        <p:nvPicPr>
          <p:cNvPr id="24582" name="Picture 8" descr="http://www.economyonline.it/wp-content/uploads/2009/07/assicurazioni-generali.jpg"/>
          <p:cNvPicPr>
            <a:picLocks noChangeAspect="1" noChangeArrowheads="1"/>
          </p:cNvPicPr>
          <p:nvPr/>
        </p:nvPicPr>
        <p:blipFill>
          <a:blip r:embed="rId2"/>
          <a:srcRect/>
          <a:stretch>
            <a:fillRect/>
          </a:stretch>
        </p:blipFill>
        <p:spPr bwMode="auto">
          <a:xfrm>
            <a:off x="1500166" y="2714620"/>
            <a:ext cx="6664186" cy="2714644"/>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3"/>
          <p:cNvSpPr txBox="1">
            <a:spLocks noChangeArrowheads="1"/>
          </p:cNvSpPr>
          <p:nvPr/>
        </p:nvSpPr>
        <p:spPr bwMode="auto">
          <a:xfrm>
            <a:off x="142844" y="1125538"/>
            <a:ext cx="8858312" cy="4293483"/>
          </a:xfrm>
          <a:prstGeom prst="rect">
            <a:avLst/>
          </a:prstGeom>
          <a:noFill/>
          <a:ln w="9525">
            <a:noFill/>
            <a:miter lim="800000"/>
            <a:headEnd/>
            <a:tailEnd/>
          </a:ln>
        </p:spPr>
        <p:txBody>
          <a:bodyPr wrap="square">
            <a:spAutoFit/>
          </a:bodyPr>
          <a:lstStyle/>
          <a:p>
            <a:pPr algn="ctr"/>
            <a:r>
              <a:rPr lang="it-IT" sz="2100" dirty="0" smtClean="0">
                <a:latin typeface="Arial Black" pitchFamily="34" charset="0"/>
              </a:rPr>
              <a:t>Il diritto di accesso agli atti si esercita mediante </a:t>
            </a:r>
            <a:r>
              <a:rPr lang="it-IT" sz="2100" u="sng" dirty="0" smtClean="0">
                <a:solidFill>
                  <a:srgbClr val="FF0000"/>
                </a:solidFill>
                <a:latin typeface="Arial Black" pitchFamily="34" charset="0"/>
              </a:rPr>
              <a:t>richiesta scritta</a:t>
            </a:r>
            <a:r>
              <a:rPr lang="it-IT" sz="2100" dirty="0" smtClean="0">
                <a:latin typeface="Arial Black" pitchFamily="34" charset="0"/>
              </a:rPr>
              <a:t> inviata a mezzo </a:t>
            </a:r>
            <a:r>
              <a:rPr lang="it-IT" sz="2100" dirty="0" smtClean="0">
                <a:solidFill>
                  <a:srgbClr val="0000CC"/>
                </a:solidFill>
                <a:latin typeface="Arial Black" pitchFamily="34" charset="0"/>
              </a:rPr>
              <a:t>raccomandata A.R.</a:t>
            </a:r>
            <a:r>
              <a:rPr lang="it-IT" sz="2100" dirty="0" smtClean="0">
                <a:latin typeface="Arial Black" pitchFamily="34" charset="0"/>
              </a:rPr>
              <a:t>, a mezzo </a:t>
            </a:r>
            <a:r>
              <a:rPr lang="it-IT" sz="2100" dirty="0" smtClean="0">
                <a:solidFill>
                  <a:srgbClr val="0000CC"/>
                </a:solidFill>
                <a:latin typeface="Arial Black" pitchFamily="34" charset="0"/>
              </a:rPr>
              <a:t>telefax</a:t>
            </a:r>
            <a:r>
              <a:rPr lang="it-IT" sz="2100" dirty="0" smtClean="0">
                <a:latin typeface="Arial Black" pitchFamily="34" charset="0"/>
              </a:rPr>
              <a:t> (purché con rilascio del relativo rapporto di trasmissione) o </a:t>
            </a:r>
            <a:r>
              <a:rPr lang="it-IT" sz="2100" dirty="0" smtClean="0">
                <a:solidFill>
                  <a:srgbClr val="0000CC"/>
                </a:solidFill>
                <a:latin typeface="Arial Black" pitchFamily="34" charset="0"/>
              </a:rPr>
              <a:t>consegnata a mano</a:t>
            </a:r>
            <a:r>
              <a:rPr lang="it-IT" sz="2100" dirty="0" smtClean="0">
                <a:latin typeface="Arial Black" pitchFamily="34" charset="0"/>
              </a:rPr>
              <a:t> alla direzione dell’impresa di assicurazione o all’ufficio liquidazione sinistri di questa.</a:t>
            </a:r>
          </a:p>
          <a:p>
            <a:pPr algn="ctr"/>
            <a:r>
              <a:rPr lang="it-IT" sz="2100" dirty="0" smtClean="0">
                <a:latin typeface="Arial Black" pitchFamily="34" charset="0"/>
              </a:rPr>
              <a:t>Nel caso di consegna a mano, il ricevente è tenuto a rilasciare apposita </a:t>
            </a:r>
            <a:r>
              <a:rPr lang="it-IT" sz="2100" dirty="0" smtClean="0">
                <a:solidFill>
                  <a:srgbClr val="FF0000"/>
                </a:solidFill>
                <a:latin typeface="Arial Black" pitchFamily="34" charset="0"/>
              </a:rPr>
              <a:t>ricevuta</a:t>
            </a:r>
            <a:r>
              <a:rPr lang="it-IT" sz="2100" dirty="0" smtClean="0">
                <a:latin typeface="Arial Black" pitchFamily="34" charset="0"/>
              </a:rPr>
              <a:t>. </a:t>
            </a:r>
          </a:p>
          <a:p>
            <a:pPr algn="ctr"/>
            <a:r>
              <a:rPr lang="it-IT" sz="2100" dirty="0" smtClean="0">
                <a:latin typeface="Arial Black" pitchFamily="34" charset="0"/>
              </a:rPr>
              <a:t>Nella richiesta devono essere indicati gli estremi dell’atto oggetto della richiesta stessa ovvero gli elementi che ne consentano l’individuazione.</a:t>
            </a:r>
          </a:p>
          <a:p>
            <a:pPr algn="ctr"/>
            <a:r>
              <a:rPr lang="it-IT" sz="2100" dirty="0" smtClean="0">
                <a:latin typeface="Arial Black" pitchFamily="34" charset="0"/>
              </a:rPr>
              <a:t>Gli uffici riceventi sono tenuti, </a:t>
            </a:r>
            <a:r>
              <a:rPr lang="it-IT" sz="2100" u="sng" dirty="0" smtClean="0">
                <a:solidFill>
                  <a:srgbClr val="FF0000"/>
                </a:solidFill>
                <a:latin typeface="Arial Black" pitchFamily="34" charset="0"/>
              </a:rPr>
              <a:t>entro 15 giorni</a:t>
            </a:r>
            <a:r>
              <a:rPr lang="it-IT" sz="2100" dirty="0" smtClean="0">
                <a:latin typeface="Arial Black" pitchFamily="34" charset="0"/>
              </a:rPr>
              <a:t>, a dare comunicazione al richiedente con raccomandata A.R. o tramite telefax </a:t>
            </a:r>
            <a:r>
              <a:rPr lang="it-IT" sz="2100" u="sng" dirty="0" smtClean="0">
                <a:solidFill>
                  <a:srgbClr val="FF0000"/>
                </a:solidFill>
                <a:latin typeface="Arial Black" pitchFamily="34" charset="0"/>
              </a:rPr>
              <a:t>se la richiesta è irregolare o incompleta</a:t>
            </a:r>
            <a:r>
              <a:rPr lang="it-IT" sz="2100" dirty="0" smtClean="0">
                <a:latin typeface="Arial Black" pitchFamily="34" charset="0"/>
              </a:rPr>
              <a:t>.</a:t>
            </a:r>
            <a:endParaRPr lang="it-IT" sz="2100" b="1" dirty="0">
              <a:solidFill>
                <a:srgbClr val="FF0000"/>
              </a:solidFill>
              <a:latin typeface="Arial Black" pitchFamily="34" charset="0"/>
            </a:endParaRPr>
          </a:p>
        </p:txBody>
      </p:sp>
      <p:sp>
        <p:nvSpPr>
          <p:cNvPr id="24581" name="CasellaDiTesto 7"/>
          <p:cNvSpPr txBox="1">
            <a:spLocks noChangeArrowheads="1"/>
          </p:cNvSpPr>
          <p:nvPr/>
        </p:nvSpPr>
        <p:spPr bwMode="auto">
          <a:xfrm>
            <a:off x="971550" y="476250"/>
            <a:ext cx="7345363"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Il Diritto di accesso agli atti</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3"/>
          <p:cNvSpPr txBox="1">
            <a:spLocks noChangeArrowheads="1"/>
          </p:cNvSpPr>
          <p:nvPr/>
        </p:nvSpPr>
        <p:spPr bwMode="auto">
          <a:xfrm>
            <a:off x="142844" y="1125538"/>
            <a:ext cx="8858312" cy="4708981"/>
          </a:xfrm>
          <a:prstGeom prst="rect">
            <a:avLst/>
          </a:prstGeom>
          <a:noFill/>
          <a:ln w="9525">
            <a:noFill/>
            <a:miter lim="800000"/>
            <a:headEnd/>
            <a:tailEnd/>
          </a:ln>
        </p:spPr>
        <p:txBody>
          <a:bodyPr wrap="square">
            <a:spAutoFit/>
          </a:bodyPr>
          <a:lstStyle/>
          <a:p>
            <a:pPr algn="ctr"/>
            <a:r>
              <a:rPr lang="it-IT" sz="2000" u="sng" dirty="0" smtClean="0">
                <a:solidFill>
                  <a:srgbClr val="FF0000"/>
                </a:solidFill>
                <a:latin typeface="Arial Black" pitchFamily="34" charset="0"/>
              </a:rPr>
              <a:t>Il procedimento per l’accesso agli atti deve essere concluso entro 60 giorni dalla data di ricezione della richiesta dell’interessato</a:t>
            </a:r>
            <a:r>
              <a:rPr lang="it-IT" sz="2000" dirty="0" smtClean="0">
                <a:latin typeface="Arial Black" pitchFamily="34" charset="0"/>
              </a:rPr>
              <a:t>, termine che, in caso di richiesta incompleta, resta sospeso e ricomincia a decorrere dalla ricezione della richiesta perfezionata. L’</a:t>
            </a:r>
            <a:r>
              <a:rPr lang="it-IT" sz="2000" b="1" u="sng" dirty="0" smtClean="0">
                <a:solidFill>
                  <a:srgbClr val="FF0000"/>
                </a:solidFill>
                <a:latin typeface="Arial Black" pitchFamily="34" charset="0"/>
              </a:rPr>
              <a:t>atto di accoglimento della richiesta di accesso</a:t>
            </a:r>
            <a:r>
              <a:rPr lang="it-IT" sz="2000" dirty="0" smtClean="0">
                <a:latin typeface="Arial Black" pitchFamily="34" charset="0"/>
              </a:rPr>
              <a:t>  deve essere comunicato al richiedente </a:t>
            </a:r>
            <a:r>
              <a:rPr lang="it-IT" sz="2000" u="sng" dirty="0" smtClean="0">
                <a:solidFill>
                  <a:srgbClr val="FF0000"/>
                </a:solidFill>
                <a:latin typeface="Arial Black" pitchFamily="34" charset="0"/>
              </a:rPr>
              <a:t>entro 15 giorni dal momento in cui è pervenuta la richiesta</a:t>
            </a:r>
            <a:r>
              <a:rPr lang="it-IT" sz="2000" dirty="0" smtClean="0">
                <a:latin typeface="Arial Black" pitchFamily="34" charset="0"/>
              </a:rPr>
              <a:t> e deve contenere l’indicazione del </a:t>
            </a:r>
            <a:r>
              <a:rPr lang="it-IT" sz="2000" b="1" i="1" dirty="0" smtClean="0">
                <a:solidFill>
                  <a:srgbClr val="0000CC"/>
                </a:solidFill>
                <a:latin typeface="Arial Black" pitchFamily="34" charset="0"/>
              </a:rPr>
              <a:t>responsabile dell’ufficio</a:t>
            </a:r>
            <a:r>
              <a:rPr lang="it-IT" sz="2000" dirty="0" smtClean="0">
                <a:latin typeface="Arial Black" pitchFamily="34" charset="0"/>
              </a:rPr>
              <a:t> cui è stata assegnata la trattazione del sinistro, nonché l’indicazione di un </a:t>
            </a:r>
            <a:r>
              <a:rPr lang="it-IT" sz="2000" u="sng" dirty="0" smtClean="0">
                <a:solidFill>
                  <a:srgbClr val="FF0000"/>
                </a:solidFill>
                <a:latin typeface="Arial Black" pitchFamily="34" charset="0"/>
              </a:rPr>
              <a:t>termine non inferiore a 10 giorni e non superiore a 20 giorni per prendere visione degli atti o per ottenerne copia</a:t>
            </a:r>
            <a:r>
              <a:rPr lang="it-IT" sz="2000" dirty="0" smtClean="0">
                <a:latin typeface="Arial Black" pitchFamily="34" charset="0"/>
              </a:rPr>
              <a:t>. L’esame degli atti è effettuato dal richiedente o da persona da lui incaricata. L’interessato può prendere appunti e trascrivere in tutto o in parte gli atti presi in visione ovvero ottenerne copia.</a:t>
            </a:r>
            <a:endParaRPr lang="it-IT" sz="2000" b="1" dirty="0">
              <a:solidFill>
                <a:srgbClr val="FF0000"/>
              </a:solidFill>
              <a:latin typeface="Arial Black" pitchFamily="34" charset="0"/>
            </a:endParaRPr>
          </a:p>
        </p:txBody>
      </p:sp>
      <p:sp>
        <p:nvSpPr>
          <p:cNvPr id="24581" name="CasellaDiTesto 7"/>
          <p:cNvSpPr txBox="1">
            <a:spLocks noChangeArrowheads="1"/>
          </p:cNvSpPr>
          <p:nvPr/>
        </p:nvSpPr>
        <p:spPr bwMode="auto">
          <a:xfrm>
            <a:off x="971550" y="476250"/>
            <a:ext cx="7345363"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Il Diritto di accesso agli atti</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3071802" y="980728"/>
            <a:ext cx="5857916" cy="4893647"/>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Se </a:t>
            </a:r>
            <a:r>
              <a:rPr lang="it-IT" sz="2400" u="sng" dirty="0" smtClean="0">
                <a:solidFill>
                  <a:srgbClr val="FF0000"/>
                </a:solidFill>
                <a:latin typeface="Arial Black" pitchFamily="34" charset="0"/>
              </a:rPr>
              <a:t>entro 60 giorni</a:t>
            </a:r>
            <a:r>
              <a:rPr lang="it-IT" sz="2400" dirty="0" smtClean="0">
                <a:latin typeface="Arial Black" pitchFamily="34" charset="0"/>
              </a:rPr>
              <a:t> dalla ricezione della richiesta  l’assicurato o il danneggiato non è messo in condizioni di prendere visione degli atti richiesti, egli, al fine di vedere garantito il proprio diritto, può rivolgersi all’</a:t>
            </a:r>
            <a:r>
              <a:rPr lang="it-IT" sz="2400" dirty="0" smtClean="0">
                <a:solidFill>
                  <a:srgbClr val="7030A0"/>
                </a:solidFill>
                <a:latin typeface="Arial Black" pitchFamily="34" charset="0"/>
              </a:rPr>
              <a:t>ISVAP</a:t>
            </a:r>
            <a:r>
              <a:rPr lang="it-IT" sz="2400" dirty="0" smtClean="0">
                <a:latin typeface="Arial Black" pitchFamily="34" charset="0"/>
              </a:rPr>
              <a:t>. </a:t>
            </a:r>
          </a:p>
          <a:p>
            <a:pPr algn="ctr"/>
            <a:r>
              <a:rPr lang="it-IT" sz="2400" dirty="0" smtClean="0">
                <a:latin typeface="Arial Black" pitchFamily="34" charset="0"/>
              </a:rPr>
              <a:t>Il diritto di accesso agli atti è riconosciuto al </a:t>
            </a:r>
            <a:r>
              <a:rPr lang="it-IT" sz="2400" dirty="0" smtClean="0">
                <a:solidFill>
                  <a:srgbClr val="0000CC"/>
                </a:solidFill>
                <a:latin typeface="Arial Black" pitchFamily="34" charset="0"/>
              </a:rPr>
              <a:t>contraente</a:t>
            </a:r>
            <a:r>
              <a:rPr lang="it-IT" sz="2400" dirty="0" smtClean="0">
                <a:latin typeface="Arial Black" pitchFamily="34" charset="0"/>
              </a:rPr>
              <a:t>, all’</a:t>
            </a:r>
            <a:r>
              <a:rPr lang="it-IT" sz="2400" dirty="0" smtClean="0">
                <a:solidFill>
                  <a:srgbClr val="0000CC"/>
                </a:solidFill>
                <a:latin typeface="Arial Black" pitchFamily="34" charset="0"/>
              </a:rPr>
              <a:t>assicurato</a:t>
            </a:r>
            <a:r>
              <a:rPr lang="it-IT" sz="2400" dirty="0" smtClean="0">
                <a:latin typeface="Arial Black" pitchFamily="34" charset="0"/>
              </a:rPr>
              <a:t> e al </a:t>
            </a:r>
            <a:r>
              <a:rPr lang="it-IT" sz="2400" dirty="0" smtClean="0">
                <a:solidFill>
                  <a:srgbClr val="0000CC"/>
                </a:solidFill>
                <a:latin typeface="Arial Black" pitchFamily="34" charset="0"/>
              </a:rPr>
              <a:t>danneggiato</a:t>
            </a:r>
            <a:r>
              <a:rPr lang="it-IT" sz="2400" dirty="0" smtClean="0">
                <a:latin typeface="Arial Black" pitchFamily="34" charset="0"/>
              </a:rPr>
              <a:t> in relazione ai procedimenti di </a:t>
            </a:r>
            <a:r>
              <a:rPr lang="it-IT" sz="2400" dirty="0" smtClean="0">
                <a:solidFill>
                  <a:srgbClr val="FF0000"/>
                </a:solidFill>
                <a:latin typeface="Arial Black" pitchFamily="34" charset="0"/>
              </a:rPr>
              <a:t>valutazione</a:t>
            </a:r>
            <a:r>
              <a:rPr lang="it-IT" sz="2400" dirty="0" smtClean="0">
                <a:latin typeface="Arial Black" pitchFamily="34" charset="0"/>
              </a:rPr>
              <a:t>, </a:t>
            </a:r>
            <a:r>
              <a:rPr lang="it-IT" sz="2400" dirty="0" smtClean="0">
                <a:solidFill>
                  <a:srgbClr val="FF0000"/>
                </a:solidFill>
                <a:latin typeface="Arial Black" pitchFamily="34" charset="0"/>
              </a:rPr>
              <a:t>constatazione</a:t>
            </a:r>
            <a:r>
              <a:rPr lang="it-IT" sz="2400" dirty="0" smtClean="0">
                <a:latin typeface="Arial Black" pitchFamily="34" charset="0"/>
              </a:rPr>
              <a:t> e </a:t>
            </a:r>
            <a:r>
              <a:rPr lang="it-IT" sz="2400" dirty="0" smtClean="0">
                <a:solidFill>
                  <a:srgbClr val="FF0000"/>
                </a:solidFill>
                <a:latin typeface="Arial Black" pitchFamily="34" charset="0"/>
              </a:rPr>
              <a:t>liquidazione</a:t>
            </a:r>
            <a:r>
              <a:rPr lang="it-IT" sz="2400" dirty="0" smtClean="0">
                <a:latin typeface="Arial Black" pitchFamily="34" charset="0"/>
              </a:rPr>
              <a:t> dei danni.</a:t>
            </a:r>
            <a:endParaRPr lang="it-IT" sz="2400" b="1" dirty="0">
              <a:solidFill>
                <a:srgbClr val="FF0000"/>
              </a:solidFill>
              <a:latin typeface="Arial Black" pitchFamily="34" charset="0"/>
            </a:endParaRPr>
          </a:p>
        </p:txBody>
      </p:sp>
      <p:sp>
        <p:nvSpPr>
          <p:cNvPr id="27653" name="CasellaDiTesto 7"/>
          <p:cNvSpPr txBox="1">
            <a:spLocks noChangeArrowheads="1"/>
          </p:cNvSpPr>
          <p:nvPr/>
        </p:nvSpPr>
        <p:spPr bwMode="auto">
          <a:xfrm>
            <a:off x="971550" y="260648"/>
            <a:ext cx="7345363"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Garanzie</a:t>
            </a:r>
          </a:p>
        </p:txBody>
      </p:sp>
      <p:pic>
        <p:nvPicPr>
          <p:cNvPr id="27654" name="Picture 8" descr="http://www.casa24.ilsole24ore.com/img2007/Casa3/Foto/norme-fisco/2010/isvap-sede-imagoeconomica-210-150.jpg?uuid=8da82938-8a8e-11df-b7f4-91f7a28743db"/>
          <p:cNvPicPr>
            <a:picLocks noChangeAspect="1" noChangeArrowheads="1"/>
          </p:cNvPicPr>
          <p:nvPr/>
        </p:nvPicPr>
        <p:blipFill>
          <a:blip r:embed="rId2"/>
          <a:srcRect/>
          <a:stretch>
            <a:fillRect/>
          </a:stretch>
        </p:blipFill>
        <p:spPr bwMode="auto">
          <a:xfrm>
            <a:off x="285720" y="1484784"/>
            <a:ext cx="2714644" cy="3357586"/>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142844" y="1214422"/>
            <a:ext cx="8858312" cy="4478149"/>
          </a:xfrm>
          <a:prstGeom prst="rect">
            <a:avLst/>
          </a:prstGeom>
          <a:noFill/>
          <a:ln w="9525">
            <a:noFill/>
            <a:miter lim="800000"/>
            <a:headEnd/>
            <a:tailEnd/>
          </a:ln>
        </p:spPr>
        <p:txBody>
          <a:bodyPr wrap="square">
            <a:spAutoFit/>
          </a:bodyPr>
          <a:lstStyle/>
          <a:p>
            <a:pPr algn="ctr"/>
            <a:r>
              <a:rPr lang="it-IT" sz="1900" u="sng" dirty="0" smtClean="0">
                <a:solidFill>
                  <a:srgbClr val="FF0000"/>
                </a:solidFill>
                <a:latin typeface="Arial Black" pitchFamily="34" charset="0"/>
              </a:rPr>
              <a:t>Il Decreto è applicabile solo a conclusione dei procedimenti di constatazione, valutazione e liquidazione dei danni</a:t>
            </a:r>
            <a:r>
              <a:rPr lang="it-IT" sz="1900" dirty="0" smtClean="0">
                <a:latin typeface="Arial Black" pitchFamily="34" charset="0"/>
              </a:rPr>
              <a:t> e, più precisamente: </a:t>
            </a:r>
          </a:p>
          <a:p>
            <a:pPr algn="ctr"/>
            <a:r>
              <a:rPr lang="it-IT" sz="1900" dirty="0" smtClean="0">
                <a:solidFill>
                  <a:srgbClr val="FF0000"/>
                </a:solidFill>
                <a:latin typeface="Arial Black" pitchFamily="34" charset="0"/>
              </a:rPr>
              <a:t>a)</a:t>
            </a:r>
            <a:r>
              <a:rPr lang="it-IT" sz="1900" dirty="0" smtClean="0">
                <a:latin typeface="Arial Black" pitchFamily="34" charset="0"/>
              </a:rPr>
              <a:t> dal momento in cui è comunicata al danneggiato la somma offerta per il risarcimento; </a:t>
            </a:r>
          </a:p>
          <a:p>
            <a:pPr algn="ctr"/>
            <a:r>
              <a:rPr lang="it-IT" sz="1900" dirty="0" smtClean="0">
                <a:solidFill>
                  <a:srgbClr val="FF0000"/>
                </a:solidFill>
                <a:latin typeface="Arial Black" pitchFamily="34" charset="0"/>
              </a:rPr>
              <a:t>b)</a:t>
            </a:r>
            <a:r>
              <a:rPr lang="it-IT" sz="1900" b="1" dirty="0" smtClean="0">
                <a:latin typeface="Arial Black" pitchFamily="34" charset="0"/>
              </a:rPr>
              <a:t> </a:t>
            </a:r>
            <a:r>
              <a:rPr lang="it-IT" sz="1900" dirty="0" smtClean="0">
                <a:latin typeface="Arial Black" pitchFamily="34" charset="0"/>
              </a:rPr>
              <a:t>dal momento in cui sono comunicati al danneggiato i motivi per i quali non si ritiene di fare offerta;</a:t>
            </a:r>
          </a:p>
          <a:p>
            <a:pPr algn="ctr"/>
            <a:r>
              <a:rPr lang="it-IT" sz="1900" dirty="0" smtClean="0">
                <a:solidFill>
                  <a:srgbClr val="FF0000"/>
                </a:solidFill>
                <a:latin typeface="Arial Black" pitchFamily="34" charset="0"/>
              </a:rPr>
              <a:t>c)</a:t>
            </a:r>
            <a:r>
              <a:rPr lang="it-IT" sz="1900" dirty="0" smtClean="0">
                <a:latin typeface="Arial Black" pitchFamily="34" charset="0"/>
              </a:rPr>
              <a:t> in caso di mancata offerta (</a:t>
            </a:r>
            <a:r>
              <a:rPr lang="it-IT" sz="1900" dirty="0" smtClean="0">
                <a:solidFill>
                  <a:srgbClr val="FF0000"/>
                </a:solidFill>
                <a:latin typeface="Arial Black" pitchFamily="34" charset="0"/>
              </a:rPr>
              <a:t>dopo 30 giorni dalla data di ricezione della richiesta di risarcimento</a:t>
            </a:r>
            <a:r>
              <a:rPr lang="it-IT" sz="1900" dirty="0" smtClean="0">
                <a:latin typeface="Arial Black" pitchFamily="34" charset="0"/>
              </a:rPr>
              <a:t>, se si tratta di danni a cose e se il modulo di denuncia è stato sottoscritto dai conducenti dei veicoli; </a:t>
            </a:r>
            <a:r>
              <a:rPr lang="it-IT" sz="1900" dirty="0" smtClean="0">
                <a:solidFill>
                  <a:srgbClr val="FF0000"/>
                </a:solidFill>
                <a:latin typeface="Arial Black" pitchFamily="34" charset="0"/>
              </a:rPr>
              <a:t>dopo 60 giorni dalla data di ricezione della richiesta di risarcimento</a:t>
            </a:r>
            <a:r>
              <a:rPr lang="it-IT" sz="1900" dirty="0" smtClean="0">
                <a:latin typeface="Arial Black" pitchFamily="34" charset="0"/>
              </a:rPr>
              <a:t>, se si tratta di danni a cose; </a:t>
            </a:r>
            <a:r>
              <a:rPr lang="it-IT" sz="1900" dirty="0" smtClean="0">
                <a:solidFill>
                  <a:srgbClr val="FF0000"/>
                </a:solidFill>
                <a:latin typeface="Arial Black" pitchFamily="34" charset="0"/>
              </a:rPr>
              <a:t>dopo 90 giorni dalla data di ricezione della richiesta di risarcimento</a:t>
            </a:r>
            <a:r>
              <a:rPr lang="it-IT" sz="1900" dirty="0" smtClean="0">
                <a:latin typeface="Arial Black" pitchFamily="34" charset="0"/>
              </a:rPr>
              <a:t>, se il sinistro ha causato lesioni personali o il decesso; </a:t>
            </a:r>
            <a:r>
              <a:rPr lang="it-IT" sz="1900" dirty="0" smtClean="0">
                <a:solidFill>
                  <a:srgbClr val="FF0000"/>
                </a:solidFill>
                <a:latin typeface="Arial Black" pitchFamily="34" charset="0"/>
              </a:rPr>
              <a:t>dopo 120 giorni dalla data di accadimento del sinistro</a:t>
            </a:r>
            <a:r>
              <a:rPr lang="it-IT" sz="1900" dirty="0" smtClean="0">
                <a:latin typeface="Arial Black" pitchFamily="34" charset="0"/>
              </a:rPr>
              <a:t>).</a:t>
            </a:r>
            <a:endParaRPr lang="it-IT" sz="1900" dirty="0">
              <a:latin typeface="Arial Black" pitchFamily="34" charset="0"/>
            </a:endParaRPr>
          </a:p>
        </p:txBody>
      </p:sp>
      <p:sp>
        <p:nvSpPr>
          <p:cNvPr id="27653" name="CasellaDiTesto 7"/>
          <p:cNvSpPr txBox="1">
            <a:spLocks noChangeArrowheads="1"/>
          </p:cNvSpPr>
          <p:nvPr/>
        </p:nvSpPr>
        <p:spPr bwMode="auto">
          <a:xfrm>
            <a:off x="971550" y="476250"/>
            <a:ext cx="7345363" cy="646113"/>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Applicabilità del Decreto</a:t>
            </a:r>
            <a:endParaRPr lang="it-IT" sz="36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0" y="1285860"/>
            <a:ext cx="9144000" cy="4154984"/>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Il sistema risarcitorio RC Auto è stato di recente oggetto di un’importante e discussa riforma, attuata con l’emanazione del </a:t>
            </a:r>
            <a:r>
              <a:rPr lang="it-IT" sz="2400" b="1" u="sng" dirty="0" err="1" smtClean="0">
                <a:solidFill>
                  <a:srgbClr val="FF0000"/>
                </a:solidFill>
                <a:latin typeface="Arial Black" pitchFamily="34" charset="0"/>
              </a:rPr>
              <a:t>D.Lgs.</a:t>
            </a:r>
            <a:r>
              <a:rPr lang="it-IT" sz="2400" b="1" u="sng" dirty="0" smtClean="0">
                <a:solidFill>
                  <a:srgbClr val="FF0000"/>
                </a:solidFill>
                <a:latin typeface="Arial Black" pitchFamily="34" charset="0"/>
              </a:rPr>
              <a:t> 07.09.2005, n. 209</a:t>
            </a:r>
            <a:r>
              <a:rPr lang="it-IT" sz="2400" u="sng" dirty="0" smtClean="0">
                <a:solidFill>
                  <a:srgbClr val="FF0000"/>
                </a:solidFill>
                <a:latin typeface="Arial Black" pitchFamily="34" charset="0"/>
              </a:rPr>
              <a:t> </a:t>
            </a:r>
            <a:r>
              <a:rPr lang="it-IT" sz="2400" dirty="0" smtClean="0">
                <a:latin typeface="Arial Black" pitchFamily="34" charset="0"/>
              </a:rPr>
              <a:t>(conosciuto come </a:t>
            </a:r>
            <a:r>
              <a:rPr lang="it-IT" sz="2400" dirty="0" smtClean="0">
                <a:solidFill>
                  <a:srgbClr val="FF0000"/>
                </a:solidFill>
                <a:latin typeface="Arial Black" pitchFamily="34" charset="0"/>
              </a:rPr>
              <a:t>«</a:t>
            </a:r>
            <a:r>
              <a:rPr lang="it-IT" sz="2400" b="1" dirty="0" smtClean="0">
                <a:solidFill>
                  <a:srgbClr val="FF0000"/>
                </a:solidFill>
                <a:latin typeface="Arial Black" pitchFamily="34" charset="0"/>
              </a:rPr>
              <a:t>Codice delle Assicurazioni</a:t>
            </a:r>
            <a:r>
              <a:rPr lang="it-IT" sz="2400" dirty="0" smtClean="0">
                <a:solidFill>
                  <a:srgbClr val="FF0000"/>
                </a:solidFill>
                <a:latin typeface="Arial Black" pitchFamily="34" charset="0"/>
              </a:rPr>
              <a:t>»</a:t>
            </a:r>
            <a:r>
              <a:rPr lang="it-IT" sz="2400" dirty="0" smtClean="0">
                <a:latin typeface="Arial Black" pitchFamily="34" charset="0"/>
              </a:rPr>
              <a:t>).</a:t>
            </a:r>
          </a:p>
          <a:p>
            <a:pPr algn="ctr"/>
            <a:r>
              <a:rPr lang="it-IT" sz="2400" dirty="0" smtClean="0">
                <a:latin typeface="Arial Black" pitchFamily="34" charset="0"/>
              </a:rPr>
              <a:t>Tra le principali </a:t>
            </a:r>
            <a:r>
              <a:rPr lang="it-IT" sz="2400" dirty="0" smtClean="0">
                <a:solidFill>
                  <a:srgbClr val="0000CC"/>
                </a:solidFill>
                <a:latin typeface="Arial Black" pitchFamily="34" charset="0"/>
              </a:rPr>
              <a:t>novità</a:t>
            </a:r>
            <a:r>
              <a:rPr lang="it-IT" sz="2400" dirty="0" smtClean="0">
                <a:latin typeface="Arial Black" pitchFamily="34" charset="0"/>
              </a:rPr>
              <a:t> introdotte vi è senz’altro la </a:t>
            </a:r>
            <a:r>
              <a:rPr lang="it-IT" sz="2400" u="sng" dirty="0" smtClean="0">
                <a:solidFill>
                  <a:srgbClr val="0000CC"/>
                </a:solidFill>
                <a:latin typeface="Arial Black" pitchFamily="34" charset="0"/>
              </a:rPr>
              <a:t>tripartizione delle procedure risarcitorie</a:t>
            </a:r>
            <a:r>
              <a:rPr lang="it-IT" sz="2400" dirty="0" smtClean="0">
                <a:latin typeface="Arial Black" pitchFamily="34" charset="0"/>
              </a:rPr>
              <a:t>. </a:t>
            </a:r>
          </a:p>
          <a:p>
            <a:pPr algn="ctr"/>
            <a:r>
              <a:rPr lang="it-IT" sz="2400" dirty="0" smtClean="0">
                <a:latin typeface="Arial Black" pitchFamily="34" charset="0"/>
              </a:rPr>
              <a:t>Accanto a quella </a:t>
            </a:r>
            <a:r>
              <a:rPr lang="it-IT" sz="2400" u="sng" dirty="0" smtClean="0">
                <a:solidFill>
                  <a:srgbClr val="0000CC"/>
                </a:solidFill>
                <a:latin typeface="Arial Black" pitchFamily="34" charset="0"/>
              </a:rPr>
              <a:t>ordinaria</a:t>
            </a:r>
            <a:r>
              <a:rPr lang="it-IT" sz="2400" dirty="0" smtClean="0">
                <a:latin typeface="Arial Black" pitchFamily="34" charset="0"/>
              </a:rPr>
              <a:t> (disciplinata dall’</a:t>
            </a:r>
            <a:r>
              <a:rPr lang="it-IT" sz="2400" b="1" dirty="0" smtClean="0">
                <a:latin typeface="Arial Black" pitchFamily="34" charset="0"/>
              </a:rPr>
              <a:t>art. 144 C. Ass.</a:t>
            </a:r>
            <a:r>
              <a:rPr lang="it-IT" sz="2400" dirty="0" smtClean="0">
                <a:latin typeface="Arial Black" pitchFamily="34" charset="0"/>
              </a:rPr>
              <a:t>), il legislatore ha voluto porne altre due: quella destinata a regolare il </a:t>
            </a:r>
            <a:r>
              <a:rPr lang="it-IT" sz="2400" b="1" u="sng" dirty="0" smtClean="0">
                <a:solidFill>
                  <a:srgbClr val="0000CC"/>
                </a:solidFill>
                <a:latin typeface="Arial Black" pitchFamily="34" charset="0"/>
              </a:rPr>
              <a:t>risarcimento del terzo trasportato </a:t>
            </a:r>
            <a:r>
              <a:rPr lang="it-IT" sz="2400" dirty="0" smtClean="0">
                <a:latin typeface="Arial Black" pitchFamily="34" charset="0"/>
              </a:rPr>
              <a:t>(</a:t>
            </a:r>
            <a:r>
              <a:rPr lang="it-IT" sz="2400" b="1" dirty="0" smtClean="0">
                <a:latin typeface="Arial Black" pitchFamily="34" charset="0"/>
              </a:rPr>
              <a:t>art. 141 C. Ass.</a:t>
            </a:r>
            <a:r>
              <a:rPr lang="it-IT" sz="2400" dirty="0" smtClean="0">
                <a:latin typeface="Arial Black" pitchFamily="34" charset="0"/>
              </a:rPr>
              <a:t>) e</a:t>
            </a:r>
            <a:r>
              <a:rPr lang="it-IT" sz="2400" b="1" dirty="0" smtClean="0">
                <a:latin typeface="Arial Black" pitchFamily="34" charset="0"/>
              </a:rPr>
              <a:t> </a:t>
            </a:r>
            <a:r>
              <a:rPr lang="it-IT" sz="2400" dirty="0" smtClean="0">
                <a:latin typeface="Arial Black" pitchFamily="34" charset="0"/>
              </a:rPr>
              <a:t>quella denominata </a:t>
            </a:r>
            <a:r>
              <a:rPr lang="it-IT" sz="2400" u="sng" dirty="0" smtClean="0">
                <a:solidFill>
                  <a:srgbClr val="0000CC"/>
                </a:solidFill>
                <a:latin typeface="Arial Black" pitchFamily="34" charset="0"/>
              </a:rPr>
              <a:t>«</a:t>
            </a:r>
            <a:r>
              <a:rPr lang="it-IT" sz="2400" b="1" u="sng" dirty="0" smtClean="0">
                <a:solidFill>
                  <a:srgbClr val="0000CC"/>
                </a:solidFill>
                <a:latin typeface="Arial Black" pitchFamily="34" charset="0"/>
              </a:rPr>
              <a:t>indennizzo diretto</a:t>
            </a:r>
            <a:r>
              <a:rPr lang="it-IT" sz="2400" u="sng" dirty="0" smtClean="0">
                <a:solidFill>
                  <a:srgbClr val="0000CC"/>
                </a:solidFill>
                <a:latin typeface="Arial Black" pitchFamily="34" charset="0"/>
              </a:rPr>
              <a:t>»</a:t>
            </a:r>
            <a:r>
              <a:rPr lang="it-IT" sz="2400" dirty="0" smtClean="0">
                <a:latin typeface="Arial Black" pitchFamily="34" charset="0"/>
              </a:rPr>
              <a:t> (</a:t>
            </a:r>
            <a:r>
              <a:rPr lang="it-IT" sz="2400" b="1" dirty="0" smtClean="0">
                <a:latin typeface="Arial Black" pitchFamily="34" charset="0"/>
              </a:rPr>
              <a:t>art. 149 C. Ass.</a:t>
            </a:r>
            <a:r>
              <a:rPr lang="it-IT" sz="2400" dirty="0" smtClean="0">
                <a:latin typeface="Arial Black" pitchFamily="34" charset="0"/>
              </a:rPr>
              <a:t>).</a:t>
            </a:r>
            <a:endParaRPr lang="it-IT" sz="2400" dirty="0">
              <a:latin typeface="Arial Black" pitchFamily="34" charset="0"/>
            </a:endParaRPr>
          </a:p>
        </p:txBody>
      </p:sp>
      <p:sp>
        <p:nvSpPr>
          <p:cNvPr id="7173" name="CasellaDiTesto 7"/>
          <p:cNvSpPr txBox="1">
            <a:spLocks noChangeArrowheads="1"/>
          </p:cNvSpPr>
          <p:nvPr/>
        </p:nvSpPr>
        <p:spPr bwMode="auto">
          <a:xfrm>
            <a:off x="928662" y="500042"/>
            <a:ext cx="7343775" cy="646112"/>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Riferimenti normativi</a:t>
            </a:r>
            <a:endParaRPr lang="it-IT" sz="36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142844" y="1214422"/>
            <a:ext cx="5429288" cy="4154984"/>
          </a:xfrm>
          <a:prstGeom prst="rect">
            <a:avLst/>
          </a:prstGeom>
          <a:noFill/>
          <a:ln w="9525">
            <a:noFill/>
            <a:miter lim="800000"/>
            <a:headEnd/>
            <a:tailEnd/>
          </a:ln>
        </p:spPr>
        <p:txBody>
          <a:bodyPr wrap="square">
            <a:spAutoFit/>
          </a:bodyPr>
          <a:lstStyle/>
          <a:p>
            <a:pPr algn="ctr"/>
            <a:r>
              <a:rPr lang="it-IT" sz="2400" u="sng" dirty="0" smtClean="0">
                <a:solidFill>
                  <a:srgbClr val="FF0000"/>
                </a:solidFill>
                <a:latin typeface="Arial Black" pitchFamily="34" charset="0"/>
              </a:rPr>
              <a:t>L’esercizio del diritto di accesso non è consentito quando abbia ad oggetto atti relativi ad accertamenti che evidenziano indizi o prove di comportamenti fraudolenti</a:t>
            </a:r>
            <a:r>
              <a:rPr lang="it-IT" sz="2400" dirty="0" smtClean="0">
                <a:latin typeface="Arial Black" pitchFamily="34" charset="0"/>
              </a:rPr>
              <a:t>. E’, invece, </a:t>
            </a:r>
            <a:r>
              <a:rPr lang="it-IT" sz="2400" u="sng" dirty="0" smtClean="0">
                <a:solidFill>
                  <a:srgbClr val="0000CC"/>
                </a:solidFill>
                <a:latin typeface="Arial Black" pitchFamily="34" charset="0"/>
              </a:rPr>
              <a:t>sospeso</a:t>
            </a:r>
            <a:r>
              <a:rPr lang="it-IT" sz="2400" dirty="0" smtClean="0">
                <a:latin typeface="Arial Black" pitchFamily="34" charset="0"/>
              </a:rPr>
              <a:t> in pendenza di controversia giudiziaria tra l’impresa e il richiedente, fermi restando i poteri attribuiti dalla Legge all’Autorità Giudiziaria.</a:t>
            </a:r>
            <a:endParaRPr lang="it-IT" sz="2400" dirty="0">
              <a:latin typeface="Arial Black" pitchFamily="34" charset="0"/>
            </a:endParaRPr>
          </a:p>
        </p:txBody>
      </p:sp>
      <p:sp>
        <p:nvSpPr>
          <p:cNvPr id="27653" name="CasellaDiTesto 7"/>
          <p:cNvSpPr txBox="1">
            <a:spLocks noChangeArrowheads="1"/>
          </p:cNvSpPr>
          <p:nvPr/>
        </p:nvSpPr>
        <p:spPr bwMode="auto">
          <a:xfrm>
            <a:off x="971550" y="476250"/>
            <a:ext cx="7345363" cy="646113"/>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Divieto e sospensione</a:t>
            </a:r>
            <a:endParaRPr lang="it-IT" sz="3600" dirty="0">
              <a:solidFill>
                <a:schemeClr val="tx1">
                  <a:lumMod val="50000"/>
                  <a:lumOff val="50000"/>
                </a:schemeClr>
              </a:solidFill>
              <a:latin typeface="Arial Black" pitchFamily="34" charset="0"/>
            </a:endParaRPr>
          </a:p>
        </p:txBody>
      </p:sp>
      <p:pic>
        <p:nvPicPr>
          <p:cNvPr id="8" name="Picture 9" descr="cassazione"/>
          <p:cNvPicPr>
            <a:picLocks noChangeAspect="1" noChangeArrowheads="1"/>
          </p:cNvPicPr>
          <p:nvPr/>
        </p:nvPicPr>
        <p:blipFill>
          <a:blip r:embed="rId2"/>
          <a:srcRect/>
          <a:stretch>
            <a:fillRect/>
          </a:stretch>
        </p:blipFill>
        <p:spPr bwMode="auto">
          <a:xfrm>
            <a:off x="5492948" y="1500174"/>
            <a:ext cx="3465320" cy="3714776"/>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3"/>
          <p:cNvSpPr txBox="1">
            <a:spLocks noChangeArrowheads="1"/>
          </p:cNvSpPr>
          <p:nvPr/>
        </p:nvSpPr>
        <p:spPr bwMode="auto">
          <a:xfrm>
            <a:off x="214282" y="1214422"/>
            <a:ext cx="5500726" cy="4524315"/>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Una delle caratteristiche peculiari dell’assicurazione RCA è rappresentata dal fatto che il </a:t>
            </a:r>
            <a:r>
              <a:rPr lang="it-IT" sz="2400" b="1" u="sng" dirty="0" smtClean="0">
                <a:solidFill>
                  <a:srgbClr val="FF0000"/>
                </a:solidFill>
                <a:latin typeface="Arial Black" pitchFamily="34" charset="0"/>
              </a:rPr>
              <a:t>diritto del terzo danneggiato al risarcimento del danno supera la stessa posizione del contraente</a:t>
            </a:r>
            <a:r>
              <a:rPr lang="it-IT" sz="2400" dirty="0" smtClean="0">
                <a:latin typeface="Arial Black" pitchFamily="34" charset="0"/>
              </a:rPr>
              <a:t>, in quanto travolge anche le eccezioni basate sul contratto, una di queste è rappresentata dal </a:t>
            </a:r>
            <a:r>
              <a:rPr lang="it-IT" sz="2400" b="1" dirty="0" smtClean="0">
                <a:solidFill>
                  <a:srgbClr val="000099"/>
                </a:solidFill>
                <a:latin typeface="Arial Black" pitchFamily="34" charset="0"/>
              </a:rPr>
              <a:t>superamento del massimale</a:t>
            </a:r>
            <a:r>
              <a:rPr lang="it-IT" sz="2400" dirty="0" smtClean="0">
                <a:latin typeface="Arial Black" pitchFamily="34" charset="0"/>
              </a:rPr>
              <a:t>.</a:t>
            </a:r>
            <a:endParaRPr lang="it-IT" sz="3200" b="1" dirty="0">
              <a:solidFill>
                <a:srgbClr val="FF0000"/>
              </a:solidFill>
              <a:latin typeface="Arial Black" pitchFamily="34" charset="0"/>
            </a:endParaRPr>
          </a:p>
        </p:txBody>
      </p:sp>
      <p:sp>
        <p:nvSpPr>
          <p:cNvPr id="29701" name="CasellaDiTesto 7"/>
          <p:cNvSpPr txBox="1">
            <a:spLocks noChangeArrowheads="1"/>
          </p:cNvSpPr>
          <p:nvPr/>
        </p:nvSpPr>
        <p:spPr bwMode="auto">
          <a:xfrm>
            <a:off x="285720" y="500042"/>
            <a:ext cx="8501122"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Il superamento </a:t>
            </a:r>
            <a:r>
              <a:rPr lang="it-IT" sz="3600" dirty="0" smtClean="0">
                <a:solidFill>
                  <a:schemeClr val="tx1">
                    <a:lumMod val="50000"/>
                    <a:lumOff val="50000"/>
                  </a:schemeClr>
                </a:solidFill>
                <a:latin typeface="Arial Black" pitchFamily="34" charset="0"/>
              </a:rPr>
              <a:t>del massimale</a:t>
            </a:r>
            <a:endParaRPr lang="it-IT" sz="3600" dirty="0">
              <a:solidFill>
                <a:schemeClr val="tx1">
                  <a:lumMod val="50000"/>
                  <a:lumOff val="50000"/>
                </a:schemeClr>
              </a:solidFill>
              <a:latin typeface="Arial Black" pitchFamily="34" charset="0"/>
            </a:endParaRPr>
          </a:p>
        </p:txBody>
      </p:sp>
      <p:pic>
        <p:nvPicPr>
          <p:cNvPr id="7" name="Picture 2" descr="http://www.trucchetti.com/wp-content/uploads/2010/05/banconote-euro.jpg"/>
          <p:cNvPicPr>
            <a:picLocks noChangeAspect="1" noChangeArrowheads="1"/>
          </p:cNvPicPr>
          <p:nvPr/>
        </p:nvPicPr>
        <p:blipFill>
          <a:blip r:embed="rId2"/>
          <a:srcRect/>
          <a:stretch>
            <a:fillRect/>
          </a:stretch>
        </p:blipFill>
        <p:spPr bwMode="auto">
          <a:xfrm>
            <a:off x="5786446" y="1357298"/>
            <a:ext cx="3115479" cy="4143404"/>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3"/>
          <p:cNvSpPr txBox="1">
            <a:spLocks noChangeArrowheads="1"/>
          </p:cNvSpPr>
          <p:nvPr/>
        </p:nvSpPr>
        <p:spPr bwMode="auto">
          <a:xfrm>
            <a:off x="142844" y="1142984"/>
            <a:ext cx="8786874" cy="4339650"/>
          </a:xfrm>
          <a:prstGeom prst="rect">
            <a:avLst/>
          </a:prstGeom>
          <a:noFill/>
          <a:ln w="9525">
            <a:noFill/>
            <a:miter lim="800000"/>
            <a:headEnd/>
            <a:tailEnd/>
          </a:ln>
        </p:spPr>
        <p:txBody>
          <a:bodyPr wrap="square">
            <a:spAutoFit/>
          </a:bodyPr>
          <a:lstStyle/>
          <a:p>
            <a:pPr algn="ctr"/>
            <a:r>
              <a:rPr lang="it-IT" sz="2300" dirty="0" smtClean="0">
                <a:latin typeface="Arial Black" pitchFamily="34" charset="0"/>
              </a:rPr>
              <a:t>L’</a:t>
            </a:r>
            <a:r>
              <a:rPr lang="it-IT" sz="2300" dirty="0" smtClean="0">
                <a:solidFill>
                  <a:srgbClr val="FF0000"/>
                </a:solidFill>
                <a:latin typeface="Arial Black" pitchFamily="34" charset="0"/>
              </a:rPr>
              <a:t>art. 128 C. Ass.</a:t>
            </a:r>
            <a:r>
              <a:rPr lang="it-IT" sz="2300" dirty="0" smtClean="0">
                <a:latin typeface="Arial Black" pitchFamily="34" charset="0"/>
              </a:rPr>
              <a:t> prevede, infatti, che per l’adempimento dell’obbligo di assicurazione per la Responsabilità Civile dei veicoli a motore e dei natanti, </a:t>
            </a:r>
            <a:r>
              <a:rPr lang="it-IT" sz="2300" u="sng" dirty="0" smtClean="0">
                <a:solidFill>
                  <a:srgbClr val="FF0000"/>
                </a:solidFill>
                <a:latin typeface="Arial Black" pitchFamily="34" charset="0"/>
              </a:rPr>
              <a:t>il contratto è stipulato per somme non inferiori ai seguenti importi</a:t>
            </a:r>
            <a:r>
              <a:rPr lang="it-IT" sz="2300" dirty="0" smtClean="0">
                <a:latin typeface="Arial Black" pitchFamily="34" charset="0"/>
              </a:rPr>
              <a:t>: </a:t>
            </a:r>
          </a:p>
          <a:p>
            <a:pPr algn="ctr"/>
            <a:r>
              <a:rPr lang="it-IT" sz="2300" dirty="0" smtClean="0">
                <a:solidFill>
                  <a:srgbClr val="FF0000"/>
                </a:solidFill>
                <a:latin typeface="Arial Black" pitchFamily="34" charset="0"/>
              </a:rPr>
              <a:t>a)</a:t>
            </a:r>
            <a:r>
              <a:rPr lang="it-IT" sz="2300" dirty="0" smtClean="0">
                <a:latin typeface="Arial Black" pitchFamily="34" charset="0"/>
              </a:rPr>
              <a:t> nel caso di </a:t>
            </a:r>
            <a:r>
              <a:rPr lang="it-IT" sz="2300" b="1" dirty="0" smtClean="0">
                <a:solidFill>
                  <a:srgbClr val="FF0000"/>
                </a:solidFill>
                <a:latin typeface="Arial Black" pitchFamily="34" charset="0"/>
              </a:rPr>
              <a:t>danni alle persone</a:t>
            </a:r>
            <a:r>
              <a:rPr lang="it-IT" sz="2300" dirty="0" smtClean="0">
                <a:latin typeface="Arial Black" pitchFamily="34" charset="0"/>
              </a:rPr>
              <a:t> un </a:t>
            </a:r>
            <a:r>
              <a:rPr lang="it-IT" sz="2300" u="sng" dirty="0" smtClean="0">
                <a:solidFill>
                  <a:srgbClr val="FF0000"/>
                </a:solidFill>
                <a:latin typeface="Arial Black" pitchFamily="34" charset="0"/>
              </a:rPr>
              <a:t>importo minimo di copertura pari a € 2.500.000</a:t>
            </a:r>
            <a:r>
              <a:rPr lang="it-IT" sz="2300" dirty="0" smtClean="0">
                <a:latin typeface="Arial Black" pitchFamily="34" charset="0"/>
              </a:rPr>
              <a:t> per ciascun sinistro, indipendentemente dal numero delle vittime o dalla natura dei danni; </a:t>
            </a:r>
          </a:p>
          <a:p>
            <a:pPr algn="ctr"/>
            <a:r>
              <a:rPr lang="it-IT" sz="2300" dirty="0" smtClean="0">
                <a:solidFill>
                  <a:srgbClr val="FF0000"/>
                </a:solidFill>
                <a:latin typeface="Arial Black" pitchFamily="34" charset="0"/>
              </a:rPr>
              <a:t>b)</a:t>
            </a:r>
            <a:r>
              <a:rPr lang="it-IT" sz="2300" dirty="0" smtClean="0">
                <a:latin typeface="Arial Black" pitchFamily="34" charset="0"/>
              </a:rPr>
              <a:t> nel caso di </a:t>
            </a:r>
            <a:r>
              <a:rPr lang="it-IT" sz="2300" b="1" dirty="0" smtClean="0">
                <a:solidFill>
                  <a:srgbClr val="00B050"/>
                </a:solidFill>
                <a:latin typeface="Arial Black" pitchFamily="34" charset="0"/>
              </a:rPr>
              <a:t>danni alle cose</a:t>
            </a:r>
            <a:r>
              <a:rPr lang="it-IT" sz="2300" dirty="0" smtClean="0">
                <a:latin typeface="Arial Black" pitchFamily="34" charset="0"/>
              </a:rPr>
              <a:t> un </a:t>
            </a:r>
            <a:r>
              <a:rPr lang="it-IT" sz="2300" u="sng" dirty="0" smtClean="0">
                <a:solidFill>
                  <a:srgbClr val="FF0000"/>
                </a:solidFill>
                <a:latin typeface="Arial Black" pitchFamily="34" charset="0"/>
              </a:rPr>
              <a:t>importo minimo di copertura pari a </a:t>
            </a:r>
            <a:r>
              <a:rPr lang="it-IT" sz="2300" u="sng" smtClean="0">
                <a:solidFill>
                  <a:srgbClr val="FF0000"/>
                </a:solidFill>
                <a:latin typeface="Arial Black" pitchFamily="34" charset="0"/>
              </a:rPr>
              <a:t>€ 500.000</a:t>
            </a:r>
            <a:r>
              <a:rPr lang="it-IT" sz="2300" smtClean="0">
                <a:latin typeface="Arial Black" pitchFamily="34" charset="0"/>
              </a:rPr>
              <a:t> </a:t>
            </a:r>
            <a:r>
              <a:rPr lang="it-IT" sz="2300" dirty="0" smtClean="0">
                <a:latin typeface="Arial Black" pitchFamily="34" charset="0"/>
              </a:rPr>
              <a:t>per sinistro, indipendentemente dal numero delle vittime. </a:t>
            </a:r>
            <a:endParaRPr lang="it-IT" sz="2300" dirty="0">
              <a:latin typeface="Arial Black" pitchFamily="34" charset="0"/>
            </a:endParaRPr>
          </a:p>
        </p:txBody>
      </p:sp>
      <p:sp>
        <p:nvSpPr>
          <p:cNvPr id="29701" name="CasellaDiTesto 7"/>
          <p:cNvSpPr txBox="1">
            <a:spLocks noChangeArrowheads="1"/>
          </p:cNvSpPr>
          <p:nvPr/>
        </p:nvSpPr>
        <p:spPr bwMode="auto">
          <a:xfrm>
            <a:off x="285720" y="500042"/>
            <a:ext cx="8501122"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Il superamento </a:t>
            </a:r>
            <a:r>
              <a:rPr lang="it-IT" sz="3600" dirty="0" smtClean="0">
                <a:solidFill>
                  <a:schemeClr val="tx1">
                    <a:lumMod val="50000"/>
                    <a:lumOff val="50000"/>
                  </a:schemeClr>
                </a:solidFill>
                <a:latin typeface="Arial Black" pitchFamily="34" charset="0"/>
              </a:rPr>
              <a:t>del massimale</a:t>
            </a:r>
            <a:endParaRPr lang="it-IT" sz="36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3"/>
          <p:cNvSpPr txBox="1">
            <a:spLocks noChangeArrowheads="1"/>
          </p:cNvSpPr>
          <p:nvPr/>
        </p:nvSpPr>
        <p:spPr bwMode="auto">
          <a:xfrm>
            <a:off x="142844" y="1142984"/>
            <a:ext cx="8786874" cy="3139321"/>
          </a:xfrm>
          <a:prstGeom prst="rect">
            <a:avLst/>
          </a:prstGeom>
          <a:noFill/>
          <a:ln w="9525">
            <a:noFill/>
            <a:miter lim="800000"/>
            <a:headEnd/>
            <a:tailEnd/>
          </a:ln>
        </p:spPr>
        <p:txBody>
          <a:bodyPr wrap="square">
            <a:spAutoFit/>
          </a:bodyPr>
          <a:lstStyle/>
          <a:p>
            <a:pPr algn="ctr"/>
            <a:r>
              <a:rPr lang="it-IT" dirty="0" smtClean="0">
                <a:latin typeface="Arial Black" pitchFamily="34" charset="0"/>
              </a:rPr>
              <a:t>L’art. 140 C. Ass. dispone poi che, </a:t>
            </a:r>
            <a:r>
              <a:rPr lang="it-IT" b="1" dirty="0" smtClean="0">
                <a:solidFill>
                  <a:srgbClr val="FF0000"/>
                </a:solidFill>
                <a:latin typeface="Arial Black" pitchFamily="34" charset="0"/>
              </a:rPr>
              <a:t>qualora vi siano più persone danneggiate nello stesso sinistro e il risarcimento dovuto dal responsabile superi le somme assicurate</a:t>
            </a:r>
            <a:r>
              <a:rPr lang="it-IT" dirty="0" smtClean="0">
                <a:latin typeface="Arial Black" pitchFamily="34" charset="0"/>
              </a:rPr>
              <a:t>, i diritti delle persone danneggiate nei confronti dell’impresa di assicurazione sono proporzionalmente ridotti fino alla concorrenza delle somme assicurate. La norma si basa sul generale principio della </a:t>
            </a:r>
            <a:r>
              <a:rPr lang="it-IT" b="1" i="1" dirty="0" smtClean="0">
                <a:solidFill>
                  <a:srgbClr val="00B050"/>
                </a:solidFill>
                <a:latin typeface="Arial Black" pitchFamily="34" charset="0"/>
              </a:rPr>
              <a:t>“par condicio credito rum”</a:t>
            </a:r>
            <a:r>
              <a:rPr lang="it-IT" dirty="0" smtClean="0">
                <a:latin typeface="Arial Black" pitchFamily="34" charset="0"/>
              </a:rPr>
              <a:t>, che l’assicurazione ha l’onere di rispettare anche provocando le rispettive richieste risarcitorie, rispondendo fino alla concorrenza dell’ammontare del massimale nei confronti di ciascun danneggiato, fatto salvo il caso in cui qualcuno di questi abbia consentito all’integrale risarcimento in favore di altri.</a:t>
            </a:r>
            <a:endParaRPr lang="it-IT" dirty="0">
              <a:latin typeface="Arial Black" pitchFamily="34" charset="0"/>
            </a:endParaRPr>
          </a:p>
        </p:txBody>
      </p:sp>
      <p:sp>
        <p:nvSpPr>
          <p:cNvPr id="29701" name="CasellaDiTesto 7"/>
          <p:cNvSpPr txBox="1">
            <a:spLocks noChangeArrowheads="1"/>
          </p:cNvSpPr>
          <p:nvPr/>
        </p:nvSpPr>
        <p:spPr bwMode="auto">
          <a:xfrm>
            <a:off x="285720" y="500042"/>
            <a:ext cx="8501122"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Il superamento </a:t>
            </a:r>
            <a:r>
              <a:rPr lang="it-IT" sz="3600" dirty="0" smtClean="0">
                <a:solidFill>
                  <a:schemeClr val="tx1">
                    <a:lumMod val="50000"/>
                    <a:lumOff val="50000"/>
                  </a:schemeClr>
                </a:solidFill>
                <a:latin typeface="Arial Black" pitchFamily="34" charset="0"/>
              </a:rPr>
              <a:t>del massimale</a:t>
            </a:r>
            <a:endParaRPr lang="it-IT" sz="3600" dirty="0">
              <a:solidFill>
                <a:schemeClr val="tx1">
                  <a:lumMod val="50000"/>
                  <a:lumOff val="50000"/>
                </a:schemeClr>
              </a:solidFill>
              <a:latin typeface="Arial Black" pitchFamily="34" charset="0"/>
            </a:endParaRPr>
          </a:p>
        </p:txBody>
      </p:sp>
      <p:pic>
        <p:nvPicPr>
          <p:cNvPr id="8" name="Picture 7" descr="http://media.panorama.it/media/foto/2008/02/22/482f3be1b6276_zoom.jpg"/>
          <p:cNvPicPr>
            <a:picLocks noChangeAspect="1" noChangeArrowheads="1"/>
          </p:cNvPicPr>
          <p:nvPr/>
        </p:nvPicPr>
        <p:blipFill>
          <a:blip r:embed="rId2"/>
          <a:srcRect/>
          <a:stretch>
            <a:fillRect/>
          </a:stretch>
        </p:blipFill>
        <p:spPr bwMode="auto">
          <a:xfrm>
            <a:off x="1857356" y="4251894"/>
            <a:ext cx="5715040" cy="1610747"/>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3"/>
          <p:cNvSpPr txBox="1">
            <a:spLocks noChangeArrowheads="1"/>
          </p:cNvSpPr>
          <p:nvPr/>
        </p:nvSpPr>
        <p:spPr bwMode="auto">
          <a:xfrm>
            <a:off x="142844" y="1357298"/>
            <a:ext cx="5214974"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L’impresa di assicurazione, dunque, ha l’onere di utilizzare la normale diligenza al fine di </a:t>
            </a:r>
            <a:r>
              <a:rPr lang="it-IT" sz="2000" b="1" dirty="0" smtClean="0">
                <a:solidFill>
                  <a:srgbClr val="00B050"/>
                </a:solidFill>
                <a:latin typeface="Arial Black" pitchFamily="34" charset="0"/>
              </a:rPr>
              <a:t>individuare tutti gli eventuali aventi diritto</a:t>
            </a:r>
            <a:r>
              <a:rPr lang="it-IT" sz="2000" dirty="0" smtClean="0">
                <a:latin typeface="Arial Black" pitchFamily="34" charset="0"/>
              </a:rPr>
              <a:t>; decorsi </a:t>
            </a:r>
            <a:r>
              <a:rPr lang="it-IT" sz="2000" u="sng" dirty="0" smtClean="0">
                <a:solidFill>
                  <a:srgbClr val="FF0000"/>
                </a:solidFill>
                <a:latin typeface="Arial Black" pitchFamily="34" charset="0"/>
              </a:rPr>
              <a:t>30 giorni dall’incidente</a:t>
            </a:r>
            <a:r>
              <a:rPr lang="it-IT" sz="2000" dirty="0" smtClean="0">
                <a:latin typeface="Arial Black" pitchFamily="34" charset="0"/>
              </a:rPr>
              <a:t> e ignorando incolpevolmente l’esistenza di altre persone danneggiate, quale abbia corrisposto ad alcuna di esse una somma superiore alla quota spettante, risponde verso le altre persone danneggiate nei limiti dell’eccedenza della somma assicurata rispetto alla somma versata.</a:t>
            </a:r>
            <a:endParaRPr lang="it-IT" sz="2000" dirty="0">
              <a:latin typeface="Arial Black" pitchFamily="34" charset="0"/>
            </a:endParaRPr>
          </a:p>
        </p:txBody>
      </p:sp>
      <p:sp>
        <p:nvSpPr>
          <p:cNvPr id="29701" name="CasellaDiTesto 7"/>
          <p:cNvSpPr txBox="1">
            <a:spLocks noChangeArrowheads="1"/>
          </p:cNvSpPr>
          <p:nvPr/>
        </p:nvSpPr>
        <p:spPr bwMode="auto">
          <a:xfrm>
            <a:off x="285720" y="500042"/>
            <a:ext cx="8501122"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Il superamento </a:t>
            </a:r>
            <a:r>
              <a:rPr lang="it-IT" sz="3600" dirty="0" smtClean="0">
                <a:solidFill>
                  <a:schemeClr val="tx1">
                    <a:lumMod val="50000"/>
                    <a:lumOff val="50000"/>
                  </a:schemeClr>
                </a:solidFill>
                <a:latin typeface="Arial Black" pitchFamily="34" charset="0"/>
              </a:rPr>
              <a:t>del massimale</a:t>
            </a:r>
            <a:endParaRPr lang="it-IT" sz="3600" dirty="0">
              <a:solidFill>
                <a:schemeClr val="tx1">
                  <a:lumMod val="50000"/>
                  <a:lumOff val="50000"/>
                </a:schemeClr>
              </a:solidFill>
              <a:latin typeface="Arial Black" pitchFamily="34" charset="0"/>
            </a:endParaRPr>
          </a:p>
        </p:txBody>
      </p:sp>
      <p:pic>
        <p:nvPicPr>
          <p:cNvPr id="44034" name="Picture 2" descr="http://www.lovetux.eu/wp-content/uploads/2009/03/calendario.jpg"/>
          <p:cNvPicPr>
            <a:picLocks noChangeAspect="1" noChangeArrowheads="1"/>
          </p:cNvPicPr>
          <p:nvPr/>
        </p:nvPicPr>
        <p:blipFill>
          <a:blip r:embed="rId2"/>
          <a:srcRect/>
          <a:stretch>
            <a:fillRect/>
          </a:stretch>
        </p:blipFill>
        <p:spPr bwMode="auto">
          <a:xfrm>
            <a:off x="5500694" y="1428736"/>
            <a:ext cx="3438336" cy="4071966"/>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3"/>
          <p:cNvSpPr txBox="1">
            <a:spLocks noChangeArrowheads="1"/>
          </p:cNvSpPr>
          <p:nvPr/>
        </p:nvSpPr>
        <p:spPr bwMode="auto">
          <a:xfrm>
            <a:off x="142844" y="1142984"/>
            <a:ext cx="8786874" cy="4339650"/>
          </a:xfrm>
          <a:prstGeom prst="rect">
            <a:avLst/>
          </a:prstGeom>
          <a:noFill/>
          <a:ln w="9525">
            <a:noFill/>
            <a:miter lim="800000"/>
            <a:headEnd/>
            <a:tailEnd/>
          </a:ln>
        </p:spPr>
        <p:txBody>
          <a:bodyPr wrap="square">
            <a:spAutoFit/>
          </a:bodyPr>
          <a:lstStyle/>
          <a:p>
            <a:pPr algn="ctr"/>
            <a:r>
              <a:rPr lang="it-IT" sz="2300" dirty="0" smtClean="0">
                <a:latin typeface="Arial Black" pitchFamily="34" charset="0"/>
              </a:rPr>
              <a:t>Peraltro, l’</a:t>
            </a:r>
            <a:r>
              <a:rPr lang="it-IT" sz="2300" u="sng" dirty="0" smtClean="0">
                <a:latin typeface="Arial Black" pitchFamily="34" charset="0"/>
              </a:rPr>
              <a:t>assicurazione rimane obbligata anche oltre il massimale</a:t>
            </a:r>
            <a:r>
              <a:rPr lang="it-IT" sz="2300" dirty="0" smtClean="0">
                <a:latin typeface="Arial Black" pitchFamily="34" charset="0"/>
              </a:rPr>
              <a:t> qualora resti in concreto accertato che, pur avendo diligentemente proceduto all’identificazione di tutti i danneggiati, abbia provveduto a corrispondere l’importo dovuto solo ad alcuni di questi, senza tener conto dei diritti degli altri. Pertanto, in caso d’</a:t>
            </a:r>
            <a:r>
              <a:rPr lang="it-IT" sz="2300" b="1" dirty="0" err="1" smtClean="0">
                <a:solidFill>
                  <a:srgbClr val="FF0000"/>
                </a:solidFill>
                <a:latin typeface="Arial Black" pitchFamily="34" charset="0"/>
              </a:rPr>
              <a:t>incapienza</a:t>
            </a:r>
            <a:r>
              <a:rPr lang="it-IT" sz="2300" dirty="0" smtClean="0">
                <a:latin typeface="Arial Black" pitchFamily="34" charset="0"/>
              </a:rPr>
              <a:t> </a:t>
            </a:r>
            <a:r>
              <a:rPr lang="it-IT" sz="2300" b="1" dirty="0" smtClean="0">
                <a:solidFill>
                  <a:srgbClr val="FF0000"/>
                </a:solidFill>
                <a:latin typeface="Arial Black" pitchFamily="34" charset="0"/>
              </a:rPr>
              <a:t>e disaccordo della pluralità dei danneggiati</a:t>
            </a:r>
            <a:r>
              <a:rPr lang="it-IT" sz="2300" dirty="0" smtClean="0">
                <a:latin typeface="Arial Black" pitchFamily="34" charset="0"/>
              </a:rPr>
              <a:t>, all’assicuratore non resta altro mezzo per liberarsi dalla responsabilità che mettere a disposizione il massimale, attivandosi, se del caso, per la chiamata in causa di coloro i quali risultino ancora estranei al giudizio instaurato.</a:t>
            </a:r>
            <a:endParaRPr lang="it-IT" sz="2300" dirty="0">
              <a:latin typeface="Arial Black" pitchFamily="34" charset="0"/>
            </a:endParaRPr>
          </a:p>
        </p:txBody>
      </p:sp>
      <p:sp>
        <p:nvSpPr>
          <p:cNvPr id="29701" name="CasellaDiTesto 7"/>
          <p:cNvSpPr txBox="1">
            <a:spLocks noChangeArrowheads="1"/>
          </p:cNvSpPr>
          <p:nvPr/>
        </p:nvSpPr>
        <p:spPr bwMode="auto">
          <a:xfrm>
            <a:off x="285720" y="500042"/>
            <a:ext cx="8501122"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Il superamento </a:t>
            </a:r>
            <a:r>
              <a:rPr lang="it-IT" sz="3600" dirty="0" smtClean="0">
                <a:solidFill>
                  <a:schemeClr val="tx1">
                    <a:lumMod val="50000"/>
                    <a:lumOff val="50000"/>
                  </a:schemeClr>
                </a:solidFill>
                <a:latin typeface="Arial Black" pitchFamily="34" charset="0"/>
              </a:rPr>
              <a:t>del massimale</a:t>
            </a:r>
            <a:endParaRPr lang="it-IT" sz="36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sellaDiTesto 3"/>
          <p:cNvSpPr txBox="1">
            <a:spLocks noChangeArrowheads="1"/>
          </p:cNvSpPr>
          <p:nvPr/>
        </p:nvSpPr>
        <p:spPr bwMode="auto">
          <a:xfrm>
            <a:off x="214282" y="1214422"/>
            <a:ext cx="8715436" cy="2862322"/>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Conclusasi infruttuosamente la fase stragiudiziale, il danneggiato ha azione diretta ai sensi dell’</a:t>
            </a:r>
            <a:r>
              <a:rPr lang="it-IT" sz="2000" dirty="0" smtClean="0">
                <a:solidFill>
                  <a:srgbClr val="FF0000"/>
                </a:solidFill>
                <a:latin typeface="Arial Black" pitchFamily="34" charset="0"/>
              </a:rPr>
              <a:t>art. 144 C. Ass.</a:t>
            </a:r>
            <a:r>
              <a:rPr lang="it-IT" sz="2000" dirty="0" smtClean="0">
                <a:latin typeface="Arial Black" pitchFamily="34" charset="0"/>
              </a:rPr>
              <a:t> nei confronti del responsabile civile dell’impresa di assicurazione, entro i limiti delle somme per le quali è stata stipulata l’assicurazione stessa. </a:t>
            </a:r>
            <a:br>
              <a:rPr lang="it-IT" sz="2000" dirty="0" smtClean="0">
                <a:latin typeface="Arial Black" pitchFamily="34" charset="0"/>
              </a:rPr>
            </a:br>
            <a:r>
              <a:rPr lang="it-IT" sz="2000" u="sng" dirty="0" smtClean="0">
                <a:latin typeface="Arial Black" pitchFamily="34" charset="0"/>
              </a:rPr>
              <a:t>Per l’intero massimale di polizza l’impresa di assicurazione non può opporre al danneggiato eccezioni derivanti dal contatto, né clausole che prevedevano l’eventuale contributo dell’assicurato al risarcimento del danno</a:t>
            </a:r>
            <a:r>
              <a:rPr lang="it-IT" sz="2000" dirty="0" smtClean="0">
                <a:latin typeface="Arial Black" pitchFamily="34" charset="0"/>
              </a:rPr>
              <a:t>.</a:t>
            </a:r>
            <a:endParaRPr lang="it-IT" sz="2000" dirty="0">
              <a:latin typeface="Arial Black" pitchFamily="34" charset="0"/>
            </a:endParaRPr>
          </a:p>
        </p:txBody>
      </p:sp>
      <p:sp>
        <p:nvSpPr>
          <p:cNvPr id="31749" name="CasellaDiTesto 7"/>
          <p:cNvSpPr txBox="1">
            <a:spLocks noChangeArrowheads="1"/>
          </p:cNvSpPr>
          <p:nvPr/>
        </p:nvSpPr>
        <p:spPr bwMode="auto">
          <a:xfrm>
            <a:off x="971550" y="549275"/>
            <a:ext cx="7345363" cy="646113"/>
          </a:xfrm>
          <a:prstGeom prst="rect">
            <a:avLst/>
          </a:prstGeom>
          <a:noFill/>
          <a:ln w="9525">
            <a:noFill/>
            <a:miter lim="800000"/>
            <a:headEnd/>
            <a:tailEnd/>
          </a:ln>
        </p:spPr>
        <p:txBody>
          <a:bodyPr>
            <a:spAutoFit/>
          </a:bodyPr>
          <a:lstStyle/>
          <a:p>
            <a:pPr algn="ctr"/>
            <a:r>
              <a:rPr lang="it-IT" sz="3600">
                <a:solidFill>
                  <a:schemeClr val="tx1">
                    <a:lumMod val="50000"/>
                    <a:lumOff val="50000"/>
                  </a:schemeClr>
                </a:solidFill>
                <a:latin typeface="Arial Black" pitchFamily="34" charset="0"/>
              </a:rPr>
              <a:t>La fase giudiziale</a:t>
            </a:r>
          </a:p>
        </p:txBody>
      </p:sp>
      <p:pic>
        <p:nvPicPr>
          <p:cNvPr id="31750" name="Picture 7" descr="http://www.avvocatiteramo.it/images/p001_1_00.png"/>
          <p:cNvPicPr>
            <a:picLocks noChangeAspect="1" noChangeArrowheads="1"/>
          </p:cNvPicPr>
          <p:nvPr/>
        </p:nvPicPr>
        <p:blipFill>
          <a:blip r:embed="rId2"/>
          <a:srcRect/>
          <a:stretch>
            <a:fillRect/>
          </a:stretch>
        </p:blipFill>
        <p:spPr bwMode="auto">
          <a:xfrm>
            <a:off x="2700338" y="4076699"/>
            <a:ext cx="3800488" cy="1833655"/>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p:cNvSpPr txBox="1">
            <a:spLocks noChangeArrowheads="1"/>
          </p:cNvSpPr>
          <p:nvPr/>
        </p:nvSpPr>
        <p:spPr bwMode="auto">
          <a:xfrm>
            <a:off x="3428992" y="1142984"/>
            <a:ext cx="5572164" cy="4770537"/>
          </a:xfrm>
          <a:prstGeom prst="rect">
            <a:avLst/>
          </a:prstGeom>
          <a:noFill/>
          <a:ln w="9525">
            <a:noFill/>
            <a:miter lim="800000"/>
            <a:headEnd/>
            <a:tailEnd/>
          </a:ln>
        </p:spPr>
        <p:txBody>
          <a:bodyPr wrap="square">
            <a:spAutoFit/>
          </a:bodyPr>
          <a:lstStyle/>
          <a:p>
            <a:pPr algn="ctr"/>
            <a:r>
              <a:rPr lang="it-IT" sz="1900" dirty="0" smtClean="0">
                <a:latin typeface="Arial Black" pitchFamily="34" charset="0"/>
              </a:rPr>
              <a:t>L’</a:t>
            </a:r>
            <a:r>
              <a:rPr lang="it-IT" sz="1900" dirty="0" smtClean="0">
                <a:solidFill>
                  <a:srgbClr val="FF0000"/>
                </a:solidFill>
                <a:latin typeface="Arial Black" pitchFamily="34" charset="0"/>
              </a:rPr>
              <a:t>art. 144 C. Ass.</a:t>
            </a:r>
            <a:r>
              <a:rPr lang="it-IT" sz="1900" dirty="0" smtClean="0">
                <a:latin typeface="Arial Black" pitchFamily="34" charset="0"/>
              </a:rPr>
              <a:t> prevede che l’azione diretta che spetta al danneggiato nei confronti dell’impresa di assicurazione è soggetta al </a:t>
            </a:r>
            <a:r>
              <a:rPr lang="it-IT" sz="1900" b="1" u="sng" dirty="0" smtClean="0">
                <a:solidFill>
                  <a:srgbClr val="FF0000"/>
                </a:solidFill>
                <a:latin typeface="Arial Black" pitchFamily="34" charset="0"/>
              </a:rPr>
              <a:t>termine di prescrizione</a:t>
            </a:r>
            <a:r>
              <a:rPr lang="it-IT" sz="1900" dirty="0" smtClean="0">
                <a:latin typeface="Arial Black" pitchFamily="34" charset="0"/>
              </a:rPr>
              <a:t> cui sarebbe soggetta l’azione verso il responsabile. La richiesta del risarcimento, con lettera raccomandata, all’assicurazione determina un’</a:t>
            </a:r>
            <a:r>
              <a:rPr lang="it-IT" sz="1900" b="1" u="sng" dirty="0" smtClean="0">
                <a:solidFill>
                  <a:srgbClr val="00B050"/>
                </a:solidFill>
                <a:latin typeface="Arial Black" pitchFamily="34" charset="0"/>
              </a:rPr>
              <a:t>interruzione istantanea del termine di prescrizione</a:t>
            </a:r>
            <a:r>
              <a:rPr lang="it-IT" sz="1900" dirty="0" smtClean="0">
                <a:latin typeface="Arial Black" pitchFamily="34" charset="0"/>
              </a:rPr>
              <a:t>, il quale riprende a decorrere senza subire differimento o sospensione fino alla scadenza dello “</a:t>
            </a:r>
            <a:r>
              <a:rPr lang="it-IT" sz="1900" dirty="0" err="1" smtClean="0">
                <a:latin typeface="Arial Black" pitchFamily="34" charset="0"/>
              </a:rPr>
              <a:t>spatium</a:t>
            </a:r>
            <a:r>
              <a:rPr lang="it-IT" sz="1900" dirty="0" smtClean="0">
                <a:latin typeface="Arial Black" pitchFamily="34" charset="0"/>
              </a:rPr>
              <a:t> </a:t>
            </a:r>
            <a:r>
              <a:rPr lang="it-IT" sz="1900" dirty="0" err="1" smtClean="0">
                <a:latin typeface="Arial Black" pitchFamily="34" charset="0"/>
              </a:rPr>
              <a:t>deliberandi</a:t>
            </a:r>
            <a:r>
              <a:rPr lang="it-IT" sz="1900" dirty="0" smtClean="0">
                <a:latin typeface="Arial Black" pitchFamily="34" charset="0"/>
              </a:rPr>
              <a:t>” accordato all’assicuratore stesso, tenendo conto che questo non incide sulle possibilità di esercizio del diritto del danneggiato.</a:t>
            </a:r>
            <a:endParaRPr lang="it-IT" sz="1900" b="1" dirty="0">
              <a:solidFill>
                <a:srgbClr val="FF0000"/>
              </a:solidFill>
              <a:latin typeface="Arial Black" pitchFamily="34" charset="0"/>
            </a:endParaRPr>
          </a:p>
        </p:txBody>
      </p:sp>
      <p:sp>
        <p:nvSpPr>
          <p:cNvPr id="32773" name="CasellaDiTesto 7"/>
          <p:cNvSpPr txBox="1">
            <a:spLocks noChangeArrowheads="1"/>
          </p:cNvSpPr>
          <p:nvPr/>
        </p:nvSpPr>
        <p:spPr bwMode="auto">
          <a:xfrm>
            <a:off x="928662" y="500042"/>
            <a:ext cx="7345363"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prescrizione</a:t>
            </a:r>
          </a:p>
        </p:txBody>
      </p:sp>
      <p:pic>
        <p:nvPicPr>
          <p:cNvPr id="32774" name="Picture 7" descr="http://3.bp.blogspot.com/_LCo4vwGg98k/SbBdYJywvzI/AAAAAAAAANo/v8Zl-9J-zNU/s400/Giustizia.gif"/>
          <p:cNvPicPr>
            <a:picLocks noChangeAspect="1" noChangeArrowheads="1"/>
          </p:cNvPicPr>
          <p:nvPr/>
        </p:nvPicPr>
        <p:blipFill>
          <a:blip r:embed="rId2"/>
          <a:srcRect/>
          <a:stretch>
            <a:fillRect/>
          </a:stretch>
        </p:blipFill>
        <p:spPr bwMode="auto">
          <a:xfrm>
            <a:off x="214282" y="1500174"/>
            <a:ext cx="3143271" cy="3714776"/>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p:cNvSpPr txBox="1">
            <a:spLocks noChangeArrowheads="1"/>
          </p:cNvSpPr>
          <p:nvPr/>
        </p:nvSpPr>
        <p:spPr bwMode="auto">
          <a:xfrm>
            <a:off x="0" y="1357298"/>
            <a:ext cx="9144000" cy="4154984"/>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In base all’</a:t>
            </a:r>
            <a:r>
              <a:rPr lang="it-IT" sz="2200" dirty="0" smtClean="0">
                <a:solidFill>
                  <a:srgbClr val="FF0000"/>
                </a:solidFill>
                <a:latin typeface="Arial Black" pitchFamily="34" charset="0"/>
              </a:rPr>
              <a:t>art. 2953 C.C.</a:t>
            </a:r>
            <a:r>
              <a:rPr lang="it-IT" sz="2200" dirty="0" smtClean="0">
                <a:latin typeface="Arial Black" pitchFamily="34" charset="0"/>
              </a:rPr>
              <a:t>, inoltre, quando sia intervenuta </a:t>
            </a:r>
            <a:r>
              <a:rPr lang="it-IT" sz="2200" b="1" dirty="0" smtClean="0">
                <a:solidFill>
                  <a:srgbClr val="FF0000"/>
                </a:solidFill>
                <a:latin typeface="Arial Black" pitchFamily="34" charset="0"/>
              </a:rPr>
              <a:t>sentenza di condanna passata in giudicato</a:t>
            </a:r>
            <a:r>
              <a:rPr lang="it-IT" sz="2200" dirty="0" smtClean="0">
                <a:latin typeface="Arial Black" pitchFamily="34" charset="0"/>
              </a:rPr>
              <a:t>, l’azione si prescrive decorso il termine più lungo di 10 anni.</a:t>
            </a:r>
          </a:p>
          <a:p>
            <a:pPr algn="ctr"/>
            <a:r>
              <a:rPr lang="it-IT" sz="2200" dirty="0" smtClean="0">
                <a:latin typeface="Arial Black" pitchFamily="34" charset="0"/>
              </a:rPr>
              <a:t>Anche il </a:t>
            </a:r>
            <a:r>
              <a:rPr lang="it-IT" sz="2200" b="1" dirty="0" smtClean="0">
                <a:solidFill>
                  <a:srgbClr val="FF0000"/>
                </a:solidFill>
                <a:latin typeface="Arial Black" pitchFamily="34" charset="0"/>
              </a:rPr>
              <a:t>pagamento parziale del debito</a:t>
            </a:r>
            <a:r>
              <a:rPr lang="it-IT" sz="2200" dirty="0" smtClean="0">
                <a:latin typeface="Arial Black" pitchFamily="34" charset="0"/>
              </a:rPr>
              <a:t> può costituire atto interruttivo della prescrizione ai sensi dell’</a:t>
            </a:r>
            <a:r>
              <a:rPr lang="it-IT" sz="2200" dirty="0" smtClean="0">
                <a:solidFill>
                  <a:srgbClr val="FF0000"/>
                </a:solidFill>
                <a:latin typeface="Arial Black" pitchFamily="34" charset="0"/>
              </a:rPr>
              <a:t>art. 2944 C.C.</a:t>
            </a:r>
            <a:r>
              <a:rPr lang="it-IT" sz="2200" dirty="0" smtClean="0">
                <a:latin typeface="Arial Black" pitchFamily="34" charset="0"/>
              </a:rPr>
              <a:t>, configurandosi il riconoscimento considerato da tale norma non come atto negoziale ma come atto giuridico in senso stretto.</a:t>
            </a:r>
          </a:p>
          <a:p>
            <a:pPr algn="ctr"/>
            <a:r>
              <a:rPr lang="it-IT" sz="2200" dirty="0" smtClean="0">
                <a:latin typeface="Arial Black" pitchFamily="34" charset="0"/>
              </a:rPr>
              <a:t>Infine, l’effetto interruttivo della prescrizione che, a norma dell’</a:t>
            </a:r>
            <a:r>
              <a:rPr lang="it-IT" sz="2200" dirty="0" smtClean="0">
                <a:solidFill>
                  <a:srgbClr val="FF0000"/>
                </a:solidFill>
                <a:latin typeface="Arial Black" pitchFamily="34" charset="0"/>
              </a:rPr>
              <a:t>art. 2945, 2° comma, C.C.</a:t>
            </a:r>
            <a:r>
              <a:rPr lang="it-IT" sz="2200" dirty="0" smtClean="0">
                <a:latin typeface="Arial Black" pitchFamily="34" charset="0"/>
              </a:rPr>
              <a:t>, nel caso di </a:t>
            </a:r>
            <a:r>
              <a:rPr lang="it-IT" sz="2200" b="1" dirty="0" smtClean="0">
                <a:solidFill>
                  <a:srgbClr val="FF0000"/>
                </a:solidFill>
                <a:latin typeface="Arial Black" pitchFamily="34" charset="0"/>
              </a:rPr>
              <a:t>domanda giudiziale</a:t>
            </a:r>
            <a:r>
              <a:rPr lang="it-IT" sz="2200" dirty="0" smtClean="0">
                <a:latin typeface="Arial Black" pitchFamily="34" charset="0"/>
              </a:rPr>
              <a:t> si protrae per tutta la durata del processo, fino alla sentenza che lo definisce.</a:t>
            </a:r>
            <a:endParaRPr lang="it-IT" sz="2200" b="1" dirty="0">
              <a:solidFill>
                <a:srgbClr val="FF0000"/>
              </a:solidFill>
              <a:latin typeface="Arial Black" pitchFamily="34" charset="0"/>
            </a:endParaRPr>
          </a:p>
        </p:txBody>
      </p:sp>
      <p:sp>
        <p:nvSpPr>
          <p:cNvPr id="32773" name="CasellaDiTesto 7"/>
          <p:cNvSpPr txBox="1">
            <a:spLocks noChangeArrowheads="1"/>
          </p:cNvSpPr>
          <p:nvPr/>
        </p:nvSpPr>
        <p:spPr bwMode="auto">
          <a:xfrm>
            <a:off x="928662" y="500042"/>
            <a:ext cx="7345363"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prescrizione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3"/>
          <p:cNvSpPr txBox="1">
            <a:spLocks noChangeArrowheads="1"/>
          </p:cNvSpPr>
          <p:nvPr/>
        </p:nvSpPr>
        <p:spPr bwMode="auto">
          <a:xfrm>
            <a:off x="3786182" y="1214422"/>
            <a:ext cx="5214974"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La novità probabilmente più discussa della riforma del settore assicurativo privato è rappresentata dall’introduzione della c.d. </a:t>
            </a:r>
            <a:r>
              <a:rPr lang="it-IT" sz="2000" i="1" dirty="0" smtClean="0">
                <a:solidFill>
                  <a:srgbClr val="FF0000"/>
                </a:solidFill>
                <a:latin typeface="Arial Black" pitchFamily="34" charset="0"/>
              </a:rPr>
              <a:t>«</a:t>
            </a:r>
            <a:r>
              <a:rPr lang="it-IT" sz="2000" b="1" i="1" dirty="0" smtClean="0">
                <a:solidFill>
                  <a:srgbClr val="FF0000"/>
                </a:solidFill>
                <a:latin typeface="Arial Black" pitchFamily="34" charset="0"/>
              </a:rPr>
              <a:t>procedura di risarcimento diretto</a:t>
            </a:r>
            <a:r>
              <a:rPr lang="it-IT" sz="2000" i="1" dirty="0" smtClean="0">
                <a:solidFill>
                  <a:srgbClr val="FF0000"/>
                </a:solidFill>
                <a:latin typeface="Arial Black" pitchFamily="34" charset="0"/>
              </a:rPr>
              <a:t>»</a:t>
            </a:r>
            <a:r>
              <a:rPr lang="it-IT" sz="2000" dirty="0" smtClean="0">
                <a:latin typeface="Arial Black" pitchFamily="34" charset="0"/>
              </a:rPr>
              <a:t> (o altrimenti chiamata, </a:t>
            </a:r>
            <a:r>
              <a:rPr lang="it-IT" sz="2000" i="1" dirty="0" smtClean="0">
                <a:solidFill>
                  <a:srgbClr val="FF0000"/>
                </a:solidFill>
                <a:latin typeface="Arial Black" pitchFamily="34" charset="0"/>
              </a:rPr>
              <a:t>«</a:t>
            </a:r>
            <a:r>
              <a:rPr lang="it-IT" sz="2000" b="1" i="1" dirty="0" smtClean="0">
                <a:solidFill>
                  <a:srgbClr val="FF0000"/>
                </a:solidFill>
                <a:latin typeface="Arial Black" pitchFamily="34" charset="0"/>
              </a:rPr>
              <a:t>indennizzo diretto</a:t>
            </a:r>
            <a:r>
              <a:rPr lang="it-IT" sz="2000" i="1" dirty="0" smtClean="0">
                <a:solidFill>
                  <a:srgbClr val="FF0000"/>
                </a:solidFill>
                <a:latin typeface="Arial Black" pitchFamily="34" charset="0"/>
              </a:rPr>
              <a:t>»</a:t>
            </a:r>
            <a:r>
              <a:rPr lang="it-IT" sz="2000" dirty="0" smtClean="0">
                <a:latin typeface="Arial Black" pitchFamily="34" charset="0"/>
              </a:rPr>
              <a:t>) prevista dagli </a:t>
            </a:r>
            <a:r>
              <a:rPr lang="it-IT" sz="2000" dirty="0" smtClean="0">
                <a:solidFill>
                  <a:srgbClr val="FF0000"/>
                </a:solidFill>
                <a:latin typeface="Arial Black" pitchFamily="34" charset="0"/>
              </a:rPr>
              <a:t>artt. 149/150 C. Ass.</a:t>
            </a:r>
            <a:r>
              <a:rPr lang="it-IT" sz="2000" dirty="0" smtClean="0">
                <a:latin typeface="Arial Black" pitchFamily="34" charset="0"/>
              </a:rPr>
              <a:t> e dal D.P.R. n. 254/2006 recante il regolamento di attuazione.</a:t>
            </a:r>
          </a:p>
          <a:p>
            <a:pPr algn="ctr"/>
            <a:r>
              <a:rPr lang="it-IT" sz="2000" dirty="0" smtClean="0">
                <a:latin typeface="Arial Black" pitchFamily="34" charset="0"/>
              </a:rPr>
              <a:t> A tali norme, inoltre, deve essere aggiunta la </a:t>
            </a:r>
            <a:r>
              <a:rPr lang="it-IT" sz="2000" b="1" u="sng" dirty="0" smtClean="0">
                <a:solidFill>
                  <a:srgbClr val="0070C0"/>
                </a:solidFill>
                <a:latin typeface="Arial Black" pitchFamily="34" charset="0"/>
              </a:rPr>
              <a:t>Convenzione tra assicuratori per il risarcimento diretto (CARD) del Dicembre 2006</a:t>
            </a:r>
            <a:r>
              <a:rPr lang="it-IT" sz="2000" dirty="0" smtClean="0">
                <a:latin typeface="Arial Black" pitchFamily="34" charset="0"/>
              </a:rPr>
              <a:t>.</a:t>
            </a:r>
            <a:endParaRPr lang="it-IT" sz="3200" b="1" dirty="0">
              <a:solidFill>
                <a:srgbClr val="FF0000"/>
              </a:solidFill>
              <a:latin typeface="Arial Black" pitchFamily="34" charset="0"/>
            </a:endParaRPr>
          </a:p>
        </p:txBody>
      </p:sp>
      <p:sp>
        <p:nvSpPr>
          <p:cNvPr id="33797" name="CasellaDiTesto 7"/>
          <p:cNvSpPr txBox="1">
            <a:spLocks noChangeArrowheads="1"/>
          </p:cNvSpPr>
          <p:nvPr/>
        </p:nvSpPr>
        <p:spPr bwMode="auto">
          <a:xfrm>
            <a:off x="971550" y="549275"/>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Il risarcimento diretto</a:t>
            </a:r>
          </a:p>
        </p:txBody>
      </p:sp>
      <p:pic>
        <p:nvPicPr>
          <p:cNvPr id="33798" name="Picture 8" descr="Camera%20dei%20deputati%20italiana"/>
          <p:cNvPicPr>
            <a:picLocks noChangeAspect="1" noChangeArrowheads="1"/>
          </p:cNvPicPr>
          <p:nvPr/>
        </p:nvPicPr>
        <p:blipFill>
          <a:blip r:embed="rId2"/>
          <a:srcRect/>
          <a:stretch>
            <a:fillRect/>
          </a:stretch>
        </p:blipFill>
        <p:spPr bwMode="auto">
          <a:xfrm>
            <a:off x="214282" y="1357298"/>
            <a:ext cx="3707755" cy="3929090"/>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0" y="1214422"/>
            <a:ext cx="9144000" cy="4647426"/>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Diverse le </a:t>
            </a:r>
            <a:r>
              <a:rPr lang="it-IT" sz="2400" dirty="0" smtClean="0">
                <a:solidFill>
                  <a:srgbClr val="000099"/>
                </a:solidFill>
                <a:latin typeface="Arial Black" pitchFamily="34" charset="0"/>
              </a:rPr>
              <a:t>novità</a:t>
            </a:r>
            <a:r>
              <a:rPr lang="it-IT" sz="2400" dirty="0" smtClean="0">
                <a:latin typeface="Arial Black" pitchFamily="34" charset="0"/>
              </a:rPr>
              <a:t> introdotte dalla </a:t>
            </a:r>
            <a:r>
              <a:rPr lang="it-IT" sz="2400" b="1" dirty="0" smtClean="0">
                <a:solidFill>
                  <a:srgbClr val="FF0000"/>
                </a:solidFill>
                <a:latin typeface="Arial Black" pitchFamily="34" charset="0"/>
              </a:rPr>
              <a:t>Legge 29/07/2010, n. 120</a:t>
            </a:r>
            <a:r>
              <a:rPr lang="it-IT" sz="2400" dirty="0" smtClean="0">
                <a:solidFill>
                  <a:srgbClr val="FF0000"/>
                </a:solidFill>
                <a:latin typeface="Arial Black" pitchFamily="34" charset="0"/>
              </a:rPr>
              <a:t> </a:t>
            </a:r>
            <a:r>
              <a:rPr lang="it-IT" sz="2400" dirty="0" smtClean="0">
                <a:solidFill>
                  <a:srgbClr val="000000"/>
                </a:solidFill>
                <a:latin typeface="Arial Black" pitchFamily="34" charset="0"/>
              </a:rPr>
              <a:t>titolata </a:t>
            </a:r>
            <a:r>
              <a:rPr lang="it-IT" sz="2400" dirty="0" smtClean="0">
                <a:solidFill>
                  <a:srgbClr val="FF0000"/>
                </a:solidFill>
                <a:latin typeface="Arial Black" pitchFamily="34" charset="0"/>
              </a:rPr>
              <a:t>«</a:t>
            </a:r>
            <a:r>
              <a:rPr lang="it-IT" sz="2400" b="1" dirty="0" smtClean="0">
                <a:solidFill>
                  <a:srgbClr val="FF0000"/>
                </a:solidFill>
                <a:latin typeface="Arial Black" pitchFamily="34" charset="0"/>
              </a:rPr>
              <a:t>Nuove norme in materia di Sicurezza Stradale</a:t>
            </a:r>
            <a:r>
              <a:rPr lang="it-IT" sz="2400" dirty="0" smtClean="0">
                <a:solidFill>
                  <a:srgbClr val="FF0000"/>
                </a:solidFill>
                <a:latin typeface="Arial Black" pitchFamily="34" charset="0"/>
              </a:rPr>
              <a:t>» </a:t>
            </a:r>
            <a:r>
              <a:rPr lang="it-IT" sz="2400" dirty="0" smtClean="0">
                <a:solidFill>
                  <a:srgbClr val="000000"/>
                </a:solidFill>
                <a:latin typeface="Arial Black" pitchFamily="34" charset="0"/>
              </a:rPr>
              <a:t>che incidono sulla procedura risarcitoria; in particolare, quelle più restrittive, riguardano:</a:t>
            </a:r>
          </a:p>
          <a:p>
            <a:pPr algn="ctr"/>
            <a:endParaRPr lang="it-IT" sz="400" dirty="0" smtClean="0">
              <a:solidFill>
                <a:srgbClr val="000000"/>
              </a:solidFill>
              <a:latin typeface="Arial Black" pitchFamily="34" charset="0"/>
            </a:endParaRPr>
          </a:p>
          <a:p>
            <a:pPr marL="457200" indent="-457200" algn="ctr">
              <a:buAutoNum type="arabicParenR"/>
            </a:pPr>
            <a:r>
              <a:rPr lang="it-IT" sz="2400" i="1" dirty="0" smtClean="0">
                <a:solidFill>
                  <a:srgbClr val="0000CC"/>
                </a:solidFill>
                <a:latin typeface="Arial Black" pitchFamily="34" charset="0"/>
              </a:rPr>
              <a:t>“l’obbligo delle cinture di sicurezza per il guidatore delle «</a:t>
            </a:r>
            <a:r>
              <a:rPr lang="it-IT" sz="2400" i="1" dirty="0" err="1" smtClean="0">
                <a:solidFill>
                  <a:srgbClr val="0000CC"/>
                </a:solidFill>
                <a:latin typeface="Arial Black" pitchFamily="34" charset="0"/>
              </a:rPr>
              <a:t>minicar</a:t>
            </a:r>
            <a:r>
              <a:rPr lang="it-IT" sz="2400" i="1" dirty="0" smtClean="0">
                <a:solidFill>
                  <a:srgbClr val="0000CC"/>
                </a:solidFill>
                <a:latin typeface="Arial Black" pitchFamily="34" charset="0"/>
              </a:rPr>
              <a:t>» e multe più severe per i proprietari delle stesse con motori «truccati» e per i meccanici che le hanno modificate”;</a:t>
            </a:r>
          </a:p>
          <a:p>
            <a:pPr marL="457200" indent="-457200" algn="ctr">
              <a:buAutoNum type="arabicParenR"/>
            </a:pPr>
            <a:r>
              <a:rPr lang="it-IT" sz="2400" i="1" dirty="0" smtClean="0">
                <a:solidFill>
                  <a:srgbClr val="0000CC"/>
                </a:solidFill>
                <a:latin typeface="Arial Black" pitchFamily="34" charset="0"/>
              </a:rPr>
              <a:t>“tasso </a:t>
            </a:r>
            <a:r>
              <a:rPr lang="it-IT" sz="2400" i="1" dirty="0" err="1" smtClean="0">
                <a:solidFill>
                  <a:srgbClr val="0000CC"/>
                </a:solidFill>
                <a:latin typeface="Arial Black" pitchFamily="34" charset="0"/>
              </a:rPr>
              <a:t>alcolemico</a:t>
            </a:r>
            <a:r>
              <a:rPr lang="it-IT" sz="2400" i="1" dirty="0" smtClean="0">
                <a:solidFill>
                  <a:srgbClr val="0000CC"/>
                </a:solidFill>
                <a:latin typeface="Arial Black" pitchFamily="34" charset="0"/>
              </a:rPr>
              <a:t> zero per i neopatentati e per i conducenti professionisti”;</a:t>
            </a:r>
          </a:p>
          <a:p>
            <a:pPr marL="457200" indent="-457200" algn="ctr">
              <a:buAutoNum type="arabicParenR"/>
            </a:pPr>
            <a:r>
              <a:rPr lang="it-IT" sz="2400" i="1" dirty="0" smtClean="0">
                <a:solidFill>
                  <a:srgbClr val="0000CC"/>
                </a:solidFill>
                <a:latin typeface="Arial Black" pitchFamily="34" charset="0"/>
              </a:rPr>
              <a:t>“test antidroga per rilascio e/o rinnovo della patente”;</a:t>
            </a:r>
            <a:endParaRPr lang="it-IT" sz="2400" i="1" dirty="0">
              <a:solidFill>
                <a:srgbClr val="0000CC"/>
              </a:solidFill>
              <a:latin typeface="Arial Black" pitchFamily="34" charset="0"/>
            </a:endParaRPr>
          </a:p>
        </p:txBody>
      </p:sp>
      <p:sp>
        <p:nvSpPr>
          <p:cNvPr id="7173" name="CasellaDiTesto 7"/>
          <p:cNvSpPr txBox="1">
            <a:spLocks noChangeArrowheads="1"/>
          </p:cNvSpPr>
          <p:nvPr/>
        </p:nvSpPr>
        <p:spPr bwMode="auto">
          <a:xfrm>
            <a:off x="928662" y="500042"/>
            <a:ext cx="7343775" cy="646112"/>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La Legge 29/07/2010 n. 120</a:t>
            </a:r>
            <a:endParaRPr lang="it-IT" sz="36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3"/>
          <p:cNvSpPr txBox="1">
            <a:spLocks noChangeArrowheads="1"/>
          </p:cNvSpPr>
          <p:nvPr/>
        </p:nvSpPr>
        <p:spPr bwMode="auto">
          <a:xfrm>
            <a:off x="142844" y="1214422"/>
            <a:ext cx="5929354" cy="4524315"/>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L’</a:t>
            </a:r>
            <a:r>
              <a:rPr lang="it-IT" sz="2400" dirty="0" smtClean="0">
                <a:solidFill>
                  <a:srgbClr val="FF0000"/>
                </a:solidFill>
                <a:latin typeface="Arial Black" pitchFamily="34" charset="0"/>
              </a:rPr>
              <a:t>art. 149 C. Ass.</a:t>
            </a:r>
            <a:r>
              <a:rPr lang="it-IT" sz="2400" dirty="0" smtClean="0">
                <a:latin typeface="Arial Black" pitchFamily="34" charset="0"/>
              </a:rPr>
              <a:t> prevede che in caso di sinistro tra due veicoli a motore identificati ed assicurati per la Responsabilità Civile obbligatoria, dal quale siano derivati danni ai veicoli coinvolti o ai loro conducenti, </a:t>
            </a:r>
            <a:r>
              <a:rPr lang="it-IT" sz="2400" u="sng" dirty="0" smtClean="0">
                <a:latin typeface="Arial Black" pitchFamily="34" charset="0"/>
              </a:rPr>
              <a:t>i danneggiati devono rivolgere la richiesta di risarcimento all’impresa di assicurazione che ha stipulato il contratto relativo al veicolo utilizzato</a:t>
            </a:r>
            <a:r>
              <a:rPr lang="it-IT" sz="2400" dirty="0" smtClean="0">
                <a:latin typeface="Arial Black" pitchFamily="34" charset="0"/>
              </a:rPr>
              <a:t>. </a:t>
            </a:r>
            <a:endParaRPr lang="it-IT" sz="2400" dirty="0">
              <a:latin typeface="Arial Black" pitchFamily="34" charset="0"/>
            </a:endParaRPr>
          </a:p>
        </p:txBody>
      </p:sp>
      <p:sp>
        <p:nvSpPr>
          <p:cNvPr id="33797" name="CasellaDiTesto 7"/>
          <p:cNvSpPr txBox="1">
            <a:spLocks noChangeArrowheads="1"/>
          </p:cNvSpPr>
          <p:nvPr/>
        </p:nvSpPr>
        <p:spPr bwMode="auto">
          <a:xfrm>
            <a:off x="971550" y="549275"/>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Il risarcimento diretto</a:t>
            </a:r>
          </a:p>
        </p:txBody>
      </p:sp>
      <p:pic>
        <p:nvPicPr>
          <p:cNvPr id="8" name="Picture 7" descr="http://www.operainvestigazioni.com/images/servizi/assicurativo.jpg"/>
          <p:cNvPicPr>
            <a:picLocks noChangeAspect="1" noChangeArrowheads="1"/>
          </p:cNvPicPr>
          <p:nvPr/>
        </p:nvPicPr>
        <p:blipFill>
          <a:blip r:embed="rId2" cstate="print"/>
          <a:srcRect/>
          <a:stretch>
            <a:fillRect/>
          </a:stretch>
        </p:blipFill>
        <p:spPr bwMode="auto">
          <a:xfrm>
            <a:off x="6072198" y="1357298"/>
            <a:ext cx="2886605" cy="4143404"/>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p:cNvSpPr txBox="1">
            <a:spLocks noChangeArrowheads="1"/>
          </p:cNvSpPr>
          <p:nvPr/>
        </p:nvSpPr>
        <p:spPr bwMode="auto">
          <a:xfrm>
            <a:off x="0" y="1285860"/>
            <a:ext cx="9144000" cy="4154984"/>
          </a:xfrm>
          <a:prstGeom prst="rect">
            <a:avLst/>
          </a:prstGeom>
          <a:noFill/>
          <a:ln w="9525">
            <a:noFill/>
            <a:miter lim="800000"/>
            <a:headEnd/>
            <a:tailEnd/>
          </a:ln>
        </p:spPr>
        <p:txBody>
          <a:bodyPr wrap="square">
            <a:spAutoFit/>
          </a:bodyPr>
          <a:lstStyle/>
          <a:p>
            <a:pPr algn="ctr"/>
            <a:r>
              <a:rPr lang="it-IT" sz="2400" u="sng" dirty="0" smtClean="0">
                <a:latin typeface="Arial Black" pitchFamily="34" charset="0"/>
              </a:rPr>
              <a:t>La procedura di risarcimento diretto riguarda i danni al veicolo nonché i danni alle cose trasportate di proprietà dell’assicurato o del conducente</a:t>
            </a:r>
            <a:r>
              <a:rPr lang="it-IT" sz="2400" dirty="0" smtClean="0">
                <a:latin typeface="Arial Black" pitchFamily="34" charset="0"/>
              </a:rPr>
              <a:t>. Essa si applica anche al danno alla persona subito dal conducente non responsabile se risulta contenuto nel limite previsto dall’</a:t>
            </a:r>
            <a:r>
              <a:rPr lang="it-IT" sz="2400" dirty="0" smtClean="0">
                <a:solidFill>
                  <a:srgbClr val="FF0000"/>
                </a:solidFill>
                <a:latin typeface="Arial Black" pitchFamily="34" charset="0"/>
              </a:rPr>
              <a:t>art. 139 C. Ass.</a:t>
            </a:r>
            <a:r>
              <a:rPr lang="it-IT" sz="2400" dirty="0" smtClean="0">
                <a:latin typeface="Arial Black" pitchFamily="34" charset="0"/>
              </a:rPr>
              <a:t> (vale a dire entro la percentuale del 9% del danno biologico permanente). </a:t>
            </a:r>
            <a:r>
              <a:rPr lang="it-IT" sz="2400" b="1" u="sng" dirty="0" smtClean="0">
                <a:solidFill>
                  <a:srgbClr val="FF0000"/>
                </a:solidFill>
                <a:latin typeface="Arial Black" pitchFamily="34" charset="0"/>
              </a:rPr>
              <a:t>La procedura non si applica ai sinistri che coinvolgono veicoli immatricolati all’estero ed al risarcimento del danno subito dal terzo trasportato</a:t>
            </a:r>
            <a:r>
              <a:rPr lang="it-IT" sz="2400" b="1" dirty="0" smtClean="0">
                <a:solidFill>
                  <a:srgbClr val="FF0000"/>
                </a:solidFill>
                <a:latin typeface="Arial Black" pitchFamily="34" charset="0"/>
              </a:rPr>
              <a:t> </a:t>
            </a:r>
            <a:r>
              <a:rPr lang="it-IT" sz="2400" dirty="0" smtClean="0">
                <a:latin typeface="Arial Black" pitchFamily="34" charset="0"/>
              </a:rPr>
              <a:t>come disciplinato dall’</a:t>
            </a:r>
            <a:r>
              <a:rPr lang="it-IT" sz="2400" dirty="0" smtClean="0">
                <a:solidFill>
                  <a:srgbClr val="FF0000"/>
                </a:solidFill>
                <a:latin typeface="Arial Black" pitchFamily="34" charset="0"/>
              </a:rPr>
              <a:t>art. 141 C. Ass.</a:t>
            </a:r>
            <a:endParaRPr lang="it-IT" sz="2400" dirty="0">
              <a:solidFill>
                <a:srgbClr val="FF0000"/>
              </a:solidFill>
              <a:latin typeface="Arial Black" pitchFamily="34" charset="0"/>
            </a:endParaRPr>
          </a:p>
        </p:txBody>
      </p:sp>
      <p:sp>
        <p:nvSpPr>
          <p:cNvPr id="34821" name="CasellaDiTesto 7"/>
          <p:cNvSpPr txBox="1">
            <a:spLocks noChangeArrowheads="1"/>
          </p:cNvSpPr>
          <p:nvPr/>
        </p:nvSpPr>
        <p:spPr bwMode="auto">
          <a:xfrm>
            <a:off x="285720" y="500042"/>
            <a:ext cx="8572560"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La procedura di risarcimento</a:t>
            </a:r>
            <a:r>
              <a:rPr lang="it-IT" sz="3200" dirty="0">
                <a:solidFill>
                  <a:schemeClr val="tx1">
                    <a:lumMod val="50000"/>
                    <a:lumOff val="50000"/>
                  </a:schemeClr>
                </a:solidFill>
                <a:latin typeface="Arial Black" pitchFamily="34" charset="0"/>
              </a:rPr>
              <a:t>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sellaDiTesto 3"/>
          <p:cNvSpPr txBox="1">
            <a:spLocks noChangeArrowheads="1"/>
          </p:cNvSpPr>
          <p:nvPr/>
        </p:nvSpPr>
        <p:spPr bwMode="auto">
          <a:xfrm>
            <a:off x="214282" y="1214422"/>
            <a:ext cx="8715436" cy="2308324"/>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L’assicurazione, a seguito della presentazione della richiesta di risarcimento diretto, è </a:t>
            </a:r>
            <a:r>
              <a:rPr lang="it-IT" sz="2400" b="1" dirty="0" smtClean="0">
                <a:solidFill>
                  <a:srgbClr val="FF0000"/>
                </a:solidFill>
                <a:latin typeface="Arial Black" pitchFamily="34" charset="0"/>
              </a:rPr>
              <a:t>obbligata</a:t>
            </a:r>
            <a:r>
              <a:rPr lang="it-IT" sz="2400" dirty="0" smtClean="0">
                <a:latin typeface="Arial Black" pitchFamily="34" charset="0"/>
              </a:rPr>
              <a:t> a provvedere alla liquidazione dei danni per conto dell’impresa di assicurazione del veicolo responsabile, ferma la successiva regolazione dei rapporti fra le imprese medesime.</a:t>
            </a:r>
            <a:endParaRPr lang="it-IT" sz="2400" b="1" dirty="0">
              <a:solidFill>
                <a:srgbClr val="FF0000"/>
              </a:solidFill>
              <a:latin typeface="Arial Black" pitchFamily="34" charset="0"/>
            </a:endParaRPr>
          </a:p>
        </p:txBody>
      </p:sp>
      <p:sp>
        <p:nvSpPr>
          <p:cNvPr id="35845" name="CasellaDiTesto 7"/>
          <p:cNvSpPr txBox="1">
            <a:spLocks noChangeArrowheads="1"/>
          </p:cNvSpPr>
          <p:nvPr/>
        </p:nvSpPr>
        <p:spPr bwMode="auto">
          <a:xfrm>
            <a:off x="642910" y="500042"/>
            <a:ext cx="7993062" cy="641350"/>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Obblighi dell’assicurazione</a:t>
            </a:r>
            <a:endParaRPr lang="it-IT" sz="3600" dirty="0">
              <a:solidFill>
                <a:schemeClr val="tx1">
                  <a:lumMod val="50000"/>
                  <a:lumOff val="50000"/>
                </a:schemeClr>
              </a:solidFill>
              <a:latin typeface="Arial Black" pitchFamily="34" charset="0"/>
            </a:endParaRPr>
          </a:p>
        </p:txBody>
      </p:sp>
      <p:pic>
        <p:nvPicPr>
          <p:cNvPr id="35846" name="Picture 10" descr="Assicurazione-auto-Unipol-online-Strada-Sicura-e-tanti-vantaggi-complementari"/>
          <p:cNvPicPr>
            <a:picLocks noChangeAspect="1" noChangeArrowheads="1"/>
          </p:cNvPicPr>
          <p:nvPr/>
        </p:nvPicPr>
        <p:blipFill>
          <a:blip r:embed="rId2"/>
          <a:srcRect/>
          <a:stretch>
            <a:fillRect/>
          </a:stretch>
        </p:blipFill>
        <p:spPr bwMode="auto">
          <a:xfrm>
            <a:off x="2143108" y="3500438"/>
            <a:ext cx="4714908" cy="2286016"/>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6"/>
          <p:cNvSpPr txBox="1">
            <a:spLocks noChangeArrowheads="1"/>
          </p:cNvSpPr>
          <p:nvPr/>
        </p:nvSpPr>
        <p:spPr bwMode="auto">
          <a:xfrm>
            <a:off x="142844" y="1214422"/>
            <a:ext cx="8786874" cy="4524315"/>
          </a:xfrm>
          <a:prstGeom prst="rect">
            <a:avLst/>
          </a:prstGeom>
          <a:noFill/>
          <a:ln w="9525">
            <a:noFill/>
            <a:miter lim="800000"/>
            <a:headEnd/>
            <a:tailEnd/>
          </a:ln>
        </p:spPr>
        <p:txBody>
          <a:bodyPr wrap="square">
            <a:spAutoFit/>
          </a:bodyPr>
          <a:lstStyle/>
          <a:p>
            <a:pPr algn="ctr"/>
            <a:r>
              <a:rPr lang="it-IT" sz="2400" b="1" dirty="0" smtClean="0">
                <a:solidFill>
                  <a:srgbClr val="00B050"/>
                </a:solidFill>
                <a:latin typeface="Arial Black" pitchFamily="34" charset="0"/>
              </a:rPr>
              <a:t>Se il danneggiato dichiara di accettare la somma offerta</a:t>
            </a:r>
            <a:r>
              <a:rPr lang="it-IT" sz="2400" dirty="0" smtClean="0">
                <a:latin typeface="Arial Black" pitchFamily="34" charset="0"/>
              </a:rPr>
              <a:t>, l’assicurazione provvede al pagamento </a:t>
            </a:r>
            <a:r>
              <a:rPr lang="it-IT" sz="2400" u="sng" dirty="0" smtClean="0">
                <a:solidFill>
                  <a:srgbClr val="FF0000"/>
                </a:solidFill>
                <a:latin typeface="Arial Black" pitchFamily="34" charset="0"/>
              </a:rPr>
              <a:t>entro 15 giorni</a:t>
            </a:r>
            <a:r>
              <a:rPr lang="it-IT" sz="2400" dirty="0" smtClean="0">
                <a:latin typeface="Arial Black" pitchFamily="34" charset="0"/>
              </a:rPr>
              <a:t> dalla ricezione della comunicazione e il danneggiato è tenuto a rilasciare </a:t>
            </a:r>
            <a:r>
              <a:rPr lang="it-IT" sz="2400" i="1" dirty="0" smtClean="0">
                <a:solidFill>
                  <a:srgbClr val="FF0000"/>
                </a:solidFill>
                <a:latin typeface="Arial Black" pitchFamily="34" charset="0"/>
              </a:rPr>
              <a:t>quietanza liberatoria</a:t>
            </a:r>
            <a:r>
              <a:rPr lang="it-IT" sz="2400" dirty="0" smtClean="0">
                <a:latin typeface="Arial Black" pitchFamily="34" charset="0"/>
              </a:rPr>
              <a:t> valida anche nei confronti del responsabile del sinistro e della sua assicurazione.</a:t>
            </a:r>
          </a:p>
          <a:p>
            <a:pPr algn="ctr"/>
            <a:r>
              <a:rPr lang="it-IT" sz="2400" dirty="0" smtClean="0">
                <a:latin typeface="Arial Black" pitchFamily="34" charset="0"/>
              </a:rPr>
              <a:t>L’impresa di assicurazione, </a:t>
            </a:r>
            <a:r>
              <a:rPr lang="it-IT" sz="2400" u="sng" dirty="0" smtClean="0">
                <a:solidFill>
                  <a:srgbClr val="FF0000"/>
                </a:solidFill>
                <a:latin typeface="Arial Black" pitchFamily="34" charset="0"/>
              </a:rPr>
              <a:t>entro 15 giorni</a:t>
            </a:r>
            <a:r>
              <a:rPr lang="it-IT" sz="2400" dirty="0" smtClean="0">
                <a:latin typeface="Arial Black" pitchFamily="34" charset="0"/>
              </a:rPr>
              <a:t>, corrisponde la somma offerta al danneggiato che abbia comunicato di accettare l’offerta o che non abbia fatto pervenire alcuna risposta. </a:t>
            </a:r>
            <a:r>
              <a:rPr lang="it-IT" sz="2400" u="sng" dirty="0" smtClean="0">
                <a:latin typeface="Arial Black" pitchFamily="34" charset="0"/>
              </a:rPr>
              <a:t>La somma in tale modo corrisposta è imputata all’eventuale liquidazione definitiva del danno</a:t>
            </a:r>
            <a:r>
              <a:rPr lang="it-IT" sz="2400" dirty="0" smtClean="0">
                <a:latin typeface="Arial Black" pitchFamily="34" charset="0"/>
              </a:rPr>
              <a:t>. </a:t>
            </a:r>
            <a:endParaRPr lang="it-IT" sz="2400" dirty="0">
              <a:latin typeface="Arial Black" pitchFamily="34" charset="0"/>
            </a:endParaRPr>
          </a:p>
        </p:txBody>
      </p:sp>
      <p:sp>
        <p:nvSpPr>
          <p:cNvPr id="36869" name="CasellaDiTesto 9"/>
          <p:cNvSpPr txBox="1">
            <a:spLocks noChangeArrowheads="1"/>
          </p:cNvSpPr>
          <p:nvPr/>
        </p:nvSpPr>
        <p:spPr bwMode="auto">
          <a:xfrm>
            <a:off x="500034" y="500042"/>
            <a:ext cx="8353425"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Accettazione dell’offerta</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sellaDiTesto 3"/>
          <p:cNvSpPr txBox="1">
            <a:spLocks noChangeArrowheads="1"/>
          </p:cNvSpPr>
          <p:nvPr/>
        </p:nvSpPr>
        <p:spPr bwMode="auto">
          <a:xfrm>
            <a:off x="142844" y="1142984"/>
            <a:ext cx="8786874" cy="3077766"/>
          </a:xfrm>
          <a:prstGeom prst="rect">
            <a:avLst/>
          </a:prstGeom>
          <a:noFill/>
          <a:ln w="9525">
            <a:noFill/>
            <a:miter lim="800000"/>
            <a:headEnd/>
            <a:tailEnd/>
          </a:ln>
        </p:spPr>
        <p:txBody>
          <a:bodyPr wrap="square">
            <a:spAutoFit/>
          </a:bodyPr>
          <a:lstStyle/>
          <a:p>
            <a:pPr algn="ctr"/>
            <a:r>
              <a:rPr lang="it-IT" dirty="0" smtClean="0">
                <a:latin typeface="Arial Black" pitchFamily="34" charset="0"/>
              </a:rPr>
              <a:t>In caso di </a:t>
            </a:r>
            <a:r>
              <a:rPr lang="it-IT" u="sng" dirty="0" smtClean="0">
                <a:latin typeface="Arial Black" pitchFamily="34" charset="0"/>
              </a:rPr>
              <a:t>comunicazione dei motivi che impediscono il risarcimento diretto</a:t>
            </a:r>
            <a:r>
              <a:rPr lang="it-IT" dirty="0" smtClean="0">
                <a:latin typeface="Arial Black" pitchFamily="34" charset="0"/>
              </a:rPr>
              <a:t>, di </a:t>
            </a:r>
            <a:r>
              <a:rPr lang="it-IT" u="sng" dirty="0" smtClean="0">
                <a:latin typeface="Arial Black" pitchFamily="34" charset="0"/>
              </a:rPr>
              <a:t>mancata comunicazione di offerta</a:t>
            </a:r>
            <a:r>
              <a:rPr lang="it-IT" dirty="0" smtClean="0">
                <a:latin typeface="Arial Black" pitchFamily="34" charset="0"/>
              </a:rPr>
              <a:t>, di </a:t>
            </a:r>
            <a:r>
              <a:rPr lang="it-IT" u="sng" dirty="0" smtClean="0">
                <a:latin typeface="Arial Black" pitchFamily="34" charset="0"/>
              </a:rPr>
              <a:t>diniego di offerta</a:t>
            </a:r>
            <a:r>
              <a:rPr lang="it-IT" dirty="0" smtClean="0">
                <a:latin typeface="Arial Black" pitchFamily="34" charset="0"/>
              </a:rPr>
              <a:t> o di </a:t>
            </a:r>
            <a:r>
              <a:rPr lang="it-IT" u="sng" dirty="0" smtClean="0">
                <a:solidFill>
                  <a:srgbClr val="FF0000"/>
                </a:solidFill>
                <a:latin typeface="Arial Black" pitchFamily="34" charset="0"/>
              </a:rPr>
              <a:t>mancato accordo</a:t>
            </a:r>
            <a:r>
              <a:rPr lang="it-IT" dirty="0" smtClean="0">
                <a:latin typeface="Arial Black" pitchFamily="34" charset="0"/>
              </a:rPr>
              <a:t>, </a:t>
            </a:r>
            <a:r>
              <a:rPr lang="it-IT" b="1" u="sng" dirty="0" smtClean="0">
                <a:solidFill>
                  <a:srgbClr val="00B050"/>
                </a:solidFill>
                <a:latin typeface="Arial Black" pitchFamily="34" charset="0"/>
              </a:rPr>
              <a:t>il danneggiato può proporre l’azione diretta nei soli confronti della propria impresa di assicurazione</a:t>
            </a:r>
            <a:r>
              <a:rPr lang="it-IT" dirty="0" smtClean="0">
                <a:latin typeface="Arial Black" pitchFamily="34" charset="0"/>
              </a:rPr>
              <a:t>. L’assicurazione del veicolo del responsabile può chiedere di intervenire nel giudizio e può estromettere l’altra impresa, riconoscendo la responsabilità del proprio assicurato ferma restando, in ogni caso, la successiva regolazione dei rapporti tra le imprese medesime secondo quanto previsto nell’ambito del sistema di risarcimento diretto.</a:t>
            </a:r>
          </a:p>
          <a:p>
            <a:pPr algn="ctr"/>
            <a:endParaRPr lang="it-IT" sz="3200" b="1" dirty="0">
              <a:solidFill>
                <a:srgbClr val="FF0000"/>
              </a:solidFill>
              <a:latin typeface="Arial Black" pitchFamily="34" charset="0"/>
            </a:endParaRPr>
          </a:p>
        </p:txBody>
      </p:sp>
      <p:sp>
        <p:nvSpPr>
          <p:cNvPr id="37893" name="CasellaDiTesto 6"/>
          <p:cNvSpPr txBox="1">
            <a:spLocks noChangeArrowheads="1"/>
          </p:cNvSpPr>
          <p:nvPr/>
        </p:nvSpPr>
        <p:spPr bwMode="auto">
          <a:xfrm>
            <a:off x="357158" y="500042"/>
            <a:ext cx="8424862"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Mancato accordo</a:t>
            </a:r>
          </a:p>
        </p:txBody>
      </p:sp>
      <p:pic>
        <p:nvPicPr>
          <p:cNvPr id="37894" name="Picture 10" descr="http://www.csaassicurazioni.sm/chi-siamo/partner/broker/logo-csa/image_preview"/>
          <p:cNvPicPr>
            <a:picLocks noChangeAspect="1" noChangeArrowheads="1"/>
          </p:cNvPicPr>
          <p:nvPr/>
        </p:nvPicPr>
        <p:blipFill>
          <a:blip r:embed="rId3"/>
          <a:srcRect/>
          <a:stretch>
            <a:fillRect/>
          </a:stretch>
        </p:blipFill>
        <p:spPr bwMode="auto">
          <a:xfrm>
            <a:off x="4857752" y="3714752"/>
            <a:ext cx="3314698" cy="1986953"/>
          </a:xfrm>
          <a:prstGeom prst="rect">
            <a:avLst/>
          </a:prstGeom>
          <a:noFill/>
          <a:ln w="9525">
            <a:noFill/>
            <a:miter lim="800000"/>
            <a:headEnd/>
            <a:tailEnd/>
          </a:ln>
        </p:spPr>
      </p:pic>
      <p:pic>
        <p:nvPicPr>
          <p:cNvPr id="37895" name="Picture 12" descr="http://files.splinder.com/0a5a5ab8512cc15cbc4f14100bc97ed2.jpeg"/>
          <p:cNvPicPr>
            <a:picLocks noChangeAspect="1" noChangeArrowheads="1"/>
          </p:cNvPicPr>
          <p:nvPr/>
        </p:nvPicPr>
        <p:blipFill>
          <a:blip r:embed="rId4"/>
          <a:srcRect/>
          <a:stretch>
            <a:fillRect/>
          </a:stretch>
        </p:blipFill>
        <p:spPr bwMode="auto">
          <a:xfrm>
            <a:off x="1785918" y="3759949"/>
            <a:ext cx="2857520" cy="1972514"/>
          </a:xfrm>
          <a:prstGeom prst="rect">
            <a:avLst/>
          </a:prstGeom>
          <a:noFill/>
          <a:ln w="9525">
            <a:noFill/>
            <a:miter lim="800000"/>
            <a:headEnd/>
            <a:tailEnd/>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sellaDiTesto 3"/>
          <p:cNvSpPr txBox="1">
            <a:spLocks noChangeArrowheads="1"/>
          </p:cNvSpPr>
          <p:nvPr/>
        </p:nvSpPr>
        <p:spPr bwMode="auto">
          <a:xfrm>
            <a:off x="142844" y="1142984"/>
            <a:ext cx="8786874" cy="3477875"/>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L’</a:t>
            </a:r>
            <a:r>
              <a:rPr lang="it-IT" sz="2200" dirty="0" smtClean="0">
                <a:solidFill>
                  <a:srgbClr val="FF0000"/>
                </a:solidFill>
                <a:latin typeface="Arial Black" pitchFamily="34" charset="0"/>
              </a:rPr>
              <a:t>art. 150 C. Ass.</a:t>
            </a:r>
            <a:r>
              <a:rPr lang="it-IT" sz="2200" dirty="0" smtClean="0">
                <a:latin typeface="Arial Black" pitchFamily="34" charset="0"/>
              </a:rPr>
              <a:t>, inoltre, prevede che </a:t>
            </a:r>
            <a:r>
              <a:rPr lang="it-IT" sz="2200" u="sng" dirty="0" smtClean="0">
                <a:latin typeface="Arial Black" pitchFamily="34" charset="0"/>
              </a:rPr>
              <a:t>le disposizioni relative alla procedura in esame non si applicano alle imprese di assicurazione con sede legale in altri Stati membri che operano nel territorio della Repubblica</a:t>
            </a:r>
            <a:r>
              <a:rPr lang="it-IT" sz="2200" dirty="0" smtClean="0">
                <a:latin typeface="Arial Black" pitchFamily="34" charset="0"/>
              </a:rPr>
              <a:t>, salvo che le medesime abbiano aderito al sistema di risarcimento diretto. </a:t>
            </a:r>
          </a:p>
          <a:p>
            <a:pPr algn="ctr"/>
            <a:r>
              <a:rPr lang="it-IT" sz="2200" dirty="0" smtClean="0">
                <a:latin typeface="Arial Black" pitchFamily="34" charset="0"/>
              </a:rPr>
              <a:t>L’ISVAP vigila sul </a:t>
            </a:r>
            <a:r>
              <a:rPr lang="it-IT" sz="2200" dirty="0" smtClean="0">
                <a:solidFill>
                  <a:srgbClr val="FF0000"/>
                </a:solidFill>
                <a:latin typeface="Arial Black" pitchFamily="34" charset="0"/>
              </a:rPr>
              <a:t>sistema di risarcimento diretto</a:t>
            </a:r>
            <a:r>
              <a:rPr lang="it-IT" sz="2200" dirty="0" smtClean="0">
                <a:latin typeface="Arial Black" pitchFamily="34" charset="0"/>
              </a:rPr>
              <a:t> e </a:t>
            </a:r>
            <a:r>
              <a:rPr lang="it-IT" sz="2200" dirty="0" smtClean="0">
                <a:solidFill>
                  <a:srgbClr val="FF0000"/>
                </a:solidFill>
                <a:latin typeface="Arial Black" pitchFamily="34" charset="0"/>
              </a:rPr>
              <a:t>sui principi adottati dalle imprese per assicurare la tutela dei danneggiati</a:t>
            </a:r>
            <a:r>
              <a:rPr lang="it-IT" sz="2200" dirty="0" smtClean="0">
                <a:latin typeface="Arial Black" pitchFamily="34" charset="0"/>
              </a:rPr>
              <a:t>, sul </a:t>
            </a:r>
            <a:r>
              <a:rPr lang="it-IT" sz="2200" dirty="0" smtClean="0">
                <a:solidFill>
                  <a:srgbClr val="FF0000"/>
                </a:solidFill>
                <a:latin typeface="Arial Black" pitchFamily="34" charset="0"/>
              </a:rPr>
              <a:t>corretto svolgimento delle operazioni di liquidazione</a:t>
            </a:r>
            <a:r>
              <a:rPr lang="it-IT" sz="2200" dirty="0" smtClean="0">
                <a:latin typeface="Arial Black" pitchFamily="34" charset="0"/>
              </a:rPr>
              <a:t> e sulla </a:t>
            </a:r>
            <a:r>
              <a:rPr lang="it-IT" sz="2200" dirty="0" smtClean="0">
                <a:solidFill>
                  <a:srgbClr val="FF0000"/>
                </a:solidFill>
                <a:latin typeface="Arial Black" pitchFamily="34" charset="0"/>
              </a:rPr>
              <a:t>stabilità delle imprese</a:t>
            </a:r>
            <a:r>
              <a:rPr lang="it-IT" sz="2200" dirty="0" smtClean="0">
                <a:latin typeface="Arial Black" pitchFamily="34" charset="0"/>
              </a:rPr>
              <a:t>.</a:t>
            </a:r>
            <a:r>
              <a:rPr lang="it-IT" i="1" dirty="0" smtClean="0"/>
              <a:t> </a:t>
            </a:r>
            <a:endParaRPr lang="it-IT" dirty="0"/>
          </a:p>
        </p:txBody>
      </p:sp>
      <p:sp>
        <p:nvSpPr>
          <p:cNvPr id="37893" name="CasellaDiTesto 6"/>
          <p:cNvSpPr txBox="1">
            <a:spLocks noChangeArrowheads="1"/>
          </p:cNvSpPr>
          <p:nvPr/>
        </p:nvSpPr>
        <p:spPr bwMode="auto">
          <a:xfrm>
            <a:off x="357158" y="500042"/>
            <a:ext cx="8424862"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Ambito di applicabilità</a:t>
            </a:r>
            <a:endParaRPr lang="it-IT" sz="3600" dirty="0">
              <a:solidFill>
                <a:schemeClr val="tx1">
                  <a:lumMod val="50000"/>
                  <a:lumOff val="50000"/>
                </a:schemeClr>
              </a:solidFill>
              <a:latin typeface="Arial Black" pitchFamily="34" charset="0"/>
            </a:endParaRPr>
          </a:p>
        </p:txBody>
      </p:sp>
      <p:pic>
        <p:nvPicPr>
          <p:cNvPr id="9" name="Picture 8" descr="http://beassicuratore.it/files/2009/05/index_5.jpg"/>
          <p:cNvPicPr>
            <a:picLocks noChangeAspect="1" noChangeArrowheads="1"/>
          </p:cNvPicPr>
          <p:nvPr/>
        </p:nvPicPr>
        <p:blipFill>
          <a:blip r:embed="rId3" cstate="print"/>
          <a:srcRect/>
          <a:stretch>
            <a:fillRect/>
          </a:stretch>
        </p:blipFill>
        <p:spPr bwMode="auto">
          <a:xfrm>
            <a:off x="2643174" y="4572008"/>
            <a:ext cx="3887787" cy="1306512"/>
          </a:xfrm>
          <a:prstGeom prst="rect">
            <a:avLst/>
          </a:prstGeom>
          <a:noFill/>
          <a:ln w="9525">
            <a:noFill/>
            <a:miter lim="800000"/>
            <a:headEnd/>
            <a:tailEnd/>
          </a:ln>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asellaDiTesto 3"/>
          <p:cNvSpPr txBox="1">
            <a:spLocks noChangeArrowheads="1"/>
          </p:cNvSpPr>
          <p:nvPr/>
        </p:nvSpPr>
        <p:spPr bwMode="auto">
          <a:xfrm>
            <a:off x="142844" y="1142984"/>
            <a:ext cx="8858312" cy="4708981"/>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Il </a:t>
            </a:r>
            <a:r>
              <a:rPr lang="it-IT" sz="2000" u="sng" dirty="0" smtClean="0">
                <a:solidFill>
                  <a:srgbClr val="000099"/>
                </a:solidFill>
                <a:latin typeface="Arial Black" pitchFamily="34" charset="0"/>
              </a:rPr>
              <a:t>D.P.R. n. 254/2006</a:t>
            </a:r>
            <a:r>
              <a:rPr lang="it-IT" sz="2000" dirty="0" smtClean="0">
                <a:latin typeface="Arial Black" pitchFamily="34" charset="0"/>
              </a:rPr>
              <a:t>, infine, ha cercato di dare attuazione a tali disposizioni ed, in particolare, secondo quanto previsto dal </a:t>
            </a:r>
            <a:r>
              <a:rPr lang="it-IT" sz="2000" dirty="0" smtClean="0">
                <a:solidFill>
                  <a:srgbClr val="FF0000"/>
                </a:solidFill>
                <a:latin typeface="Arial Black" pitchFamily="34" charset="0"/>
              </a:rPr>
              <a:t>1° comma dell’art. 150 C. Ass.</a:t>
            </a:r>
            <a:r>
              <a:rPr lang="it-IT" sz="2000" dirty="0" smtClean="0">
                <a:latin typeface="Arial Black" pitchFamily="34" charset="0"/>
              </a:rPr>
              <a:t> di stabilire:</a:t>
            </a:r>
          </a:p>
          <a:p>
            <a:pPr algn="ctr"/>
            <a:r>
              <a:rPr lang="it-IT" sz="2000" dirty="0" smtClean="0">
                <a:solidFill>
                  <a:srgbClr val="000099"/>
                </a:solidFill>
                <a:latin typeface="Arial Black" pitchFamily="34" charset="0"/>
              </a:rPr>
              <a:t>a)</a:t>
            </a:r>
            <a:r>
              <a:rPr lang="it-IT" sz="2000" dirty="0" smtClean="0">
                <a:latin typeface="Arial Black" pitchFamily="34" charset="0"/>
              </a:rPr>
              <a:t> i criteri di determinazione del grado di responsabilità delle parti anche per la definizione dei rapporti interni tra le assicurazioni;</a:t>
            </a:r>
          </a:p>
          <a:p>
            <a:pPr algn="ctr"/>
            <a:r>
              <a:rPr lang="it-IT" sz="2000" dirty="0" smtClean="0">
                <a:solidFill>
                  <a:srgbClr val="000099"/>
                </a:solidFill>
                <a:latin typeface="Arial Black" pitchFamily="34" charset="0"/>
              </a:rPr>
              <a:t>b)</a:t>
            </a:r>
            <a:r>
              <a:rPr lang="it-IT" sz="2000" dirty="0" smtClean="0">
                <a:latin typeface="Arial Black" pitchFamily="34" charset="0"/>
              </a:rPr>
              <a:t> il contenuto e le modalità di presentazione della denuncia di sinistro e gli adempimenti necessari per il risarcimento del danno; </a:t>
            </a:r>
          </a:p>
          <a:p>
            <a:pPr algn="ctr"/>
            <a:r>
              <a:rPr lang="it-IT" sz="2000" dirty="0" smtClean="0">
                <a:solidFill>
                  <a:srgbClr val="000099"/>
                </a:solidFill>
                <a:latin typeface="Arial Black" pitchFamily="34" charset="0"/>
              </a:rPr>
              <a:t>c)</a:t>
            </a:r>
            <a:r>
              <a:rPr lang="it-IT" sz="2000" dirty="0" smtClean="0">
                <a:latin typeface="Arial Black" pitchFamily="34" charset="0"/>
              </a:rPr>
              <a:t> le modalità, le condizioni e gli adempimenti dell’impresa di assicurazione per il risarcimento del danno; </a:t>
            </a:r>
          </a:p>
          <a:p>
            <a:pPr algn="ctr"/>
            <a:r>
              <a:rPr lang="it-IT" sz="2000" dirty="0" smtClean="0">
                <a:solidFill>
                  <a:srgbClr val="000099"/>
                </a:solidFill>
                <a:latin typeface="Arial Black" pitchFamily="34" charset="0"/>
              </a:rPr>
              <a:t>d)</a:t>
            </a:r>
            <a:r>
              <a:rPr lang="it-IT" sz="2000" dirty="0" smtClean="0">
                <a:latin typeface="Arial Black" pitchFamily="34" charset="0"/>
              </a:rPr>
              <a:t> i limiti e le condizioni di risarcibilità dei danni accessori; </a:t>
            </a:r>
          </a:p>
          <a:p>
            <a:pPr algn="ctr"/>
            <a:r>
              <a:rPr lang="it-IT" sz="2000" dirty="0" smtClean="0">
                <a:solidFill>
                  <a:srgbClr val="000099"/>
                </a:solidFill>
                <a:latin typeface="Arial Black" pitchFamily="34" charset="0"/>
              </a:rPr>
              <a:t>e)</a:t>
            </a:r>
            <a:r>
              <a:rPr lang="it-IT" sz="2000" dirty="0" smtClean="0">
                <a:latin typeface="Arial Black" pitchFamily="34" charset="0"/>
              </a:rPr>
              <a:t> i principi per la cooperazione tra le imprese di assicurazione, ivi compresi i benefici derivanti agli assicurati dal sistema di risarcimento diretto.</a:t>
            </a:r>
            <a:endParaRPr lang="it-IT" sz="3000" b="1" dirty="0">
              <a:solidFill>
                <a:srgbClr val="FF0000"/>
              </a:solidFill>
              <a:latin typeface="Arial Black" pitchFamily="34" charset="0"/>
            </a:endParaRPr>
          </a:p>
        </p:txBody>
      </p:sp>
      <p:sp>
        <p:nvSpPr>
          <p:cNvPr id="38917" name="CasellaDiTesto 6"/>
          <p:cNvSpPr txBox="1">
            <a:spLocks noChangeArrowheads="1"/>
          </p:cNvSpPr>
          <p:nvPr/>
        </p:nvSpPr>
        <p:spPr bwMode="auto">
          <a:xfrm>
            <a:off x="900113" y="476250"/>
            <a:ext cx="7343775"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D.P.R. n. 254/2006</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sellaDiTesto 3"/>
          <p:cNvSpPr txBox="1">
            <a:spLocks noChangeArrowheads="1"/>
          </p:cNvSpPr>
          <p:nvPr/>
        </p:nvSpPr>
        <p:spPr bwMode="auto">
          <a:xfrm>
            <a:off x="214282" y="1142984"/>
            <a:ext cx="8715436" cy="2723823"/>
          </a:xfrm>
          <a:prstGeom prst="rect">
            <a:avLst/>
          </a:prstGeom>
          <a:noFill/>
          <a:ln w="9525">
            <a:noFill/>
            <a:miter lim="800000"/>
            <a:headEnd/>
            <a:tailEnd/>
          </a:ln>
        </p:spPr>
        <p:txBody>
          <a:bodyPr wrap="square">
            <a:spAutoFit/>
          </a:bodyPr>
          <a:lstStyle/>
          <a:p>
            <a:pPr algn="ctr"/>
            <a:r>
              <a:rPr lang="it-IT" sz="1900" dirty="0" smtClean="0">
                <a:latin typeface="Arial Black" pitchFamily="34" charset="0"/>
              </a:rPr>
              <a:t>Con l’</a:t>
            </a:r>
            <a:r>
              <a:rPr lang="it-IT" sz="1900" b="1" u="sng" dirty="0" smtClean="0">
                <a:solidFill>
                  <a:srgbClr val="000099"/>
                </a:solidFill>
                <a:latin typeface="Arial Black" pitchFamily="34" charset="0"/>
              </a:rPr>
              <a:t>art. 4 della Legge 229/2003</a:t>
            </a:r>
            <a:r>
              <a:rPr lang="it-IT" sz="1900" b="1" dirty="0" smtClean="0">
                <a:latin typeface="Arial Black" pitchFamily="34" charset="0"/>
              </a:rPr>
              <a:t> </a:t>
            </a:r>
            <a:r>
              <a:rPr lang="it-IT" sz="1900" dirty="0" smtClean="0">
                <a:latin typeface="Arial Black" pitchFamily="34" charset="0"/>
              </a:rPr>
              <a:t>il Parlamento ha conferito delega al Governo per il riassetto in materia assicurativa: la cosiddetta </a:t>
            </a:r>
            <a:r>
              <a:rPr lang="it-IT" sz="1900" b="1" u="sng" dirty="0" err="1" smtClean="0">
                <a:solidFill>
                  <a:srgbClr val="000099"/>
                </a:solidFill>
                <a:latin typeface="Arial Black" pitchFamily="34" charset="0"/>
              </a:rPr>
              <a:t>Legge-delega</a:t>
            </a:r>
            <a:r>
              <a:rPr lang="it-IT" sz="1900" dirty="0" smtClean="0">
                <a:latin typeface="Arial Black" pitchFamily="34" charset="0"/>
              </a:rPr>
              <a:t>. </a:t>
            </a:r>
          </a:p>
          <a:p>
            <a:pPr algn="ctr"/>
            <a:r>
              <a:rPr lang="it-IT" sz="1900" dirty="0" smtClean="0">
                <a:latin typeface="Arial Black" pitchFamily="34" charset="0"/>
              </a:rPr>
              <a:t>L’incarico fu quello di adottare, entro un anno dalla data di entrata in vigore della </a:t>
            </a:r>
            <a:r>
              <a:rPr lang="it-IT" sz="1900" dirty="0" err="1" smtClean="0">
                <a:latin typeface="Arial Black" pitchFamily="34" charset="0"/>
              </a:rPr>
              <a:t>Legge-delega</a:t>
            </a:r>
            <a:r>
              <a:rPr lang="it-IT" sz="1900" dirty="0" smtClean="0">
                <a:latin typeface="Arial Black" pitchFamily="34" charset="0"/>
              </a:rPr>
              <a:t>, uno o più decreti legislativi per il riassetto delle disposizioni vigenti in materia di assicurazioni, ai sensi e secondo i principi e criteri direttivi di cui all’</a:t>
            </a:r>
            <a:r>
              <a:rPr lang="it-IT" sz="1900" dirty="0" smtClean="0">
                <a:solidFill>
                  <a:srgbClr val="FF0000"/>
                </a:solidFill>
                <a:latin typeface="Arial Black" pitchFamily="34" charset="0"/>
              </a:rPr>
              <a:t>art. 20 della Legge 15/3/1997, n. 59</a:t>
            </a:r>
            <a:r>
              <a:rPr lang="it-IT" sz="1900" dirty="0" smtClean="0">
                <a:latin typeface="Arial Black" pitchFamily="34" charset="0"/>
              </a:rPr>
              <a:t>, e nel rispetto dei seguenti principi e criteri direttivi:</a:t>
            </a:r>
            <a:endParaRPr lang="it-IT" sz="1900" b="1" dirty="0">
              <a:solidFill>
                <a:srgbClr val="FF0000"/>
              </a:solidFill>
              <a:latin typeface="Arial Black" pitchFamily="34" charset="0"/>
            </a:endParaRPr>
          </a:p>
        </p:txBody>
      </p:sp>
      <p:sp>
        <p:nvSpPr>
          <p:cNvPr id="39941" name="CasellaDiTesto 6"/>
          <p:cNvSpPr txBox="1">
            <a:spLocks noChangeArrowheads="1"/>
          </p:cNvSpPr>
          <p:nvPr/>
        </p:nvSpPr>
        <p:spPr bwMode="auto">
          <a:xfrm>
            <a:off x="468313" y="476250"/>
            <a:ext cx="8280400"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legge delega</a:t>
            </a:r>
          </a:p>
        </p:txBody>
      </p:sp>
      <p:pic>
        <p:nvPicPr>
          <p:cNvPr id="39942" name="Picture 9" descr="http://www.lsdmagazine.com/wp-content/uploads/2010/08/governo1.jpg"/>
          <p:cNvPicPr>
            <a:picLocks noChangeAspect="1" noChangeArrowheads="1"/>
          </p:cNvPicPr>
          <p:nvPr/>
        </p:nvPicPr>
        <p:blipFill>
          <a:blip r:embed="rId2"/>
          <a:srcRect/>
          <a:stretch>
            <a:fillRect/>
          </a:stretch>
        </p:blipFill>
        <p:spPr bwMode="auto">
          <a:xfrm>
            <a:off x="1602289" y="3857628"/>
            <a:ext cx="3545973" cy="1922460"/>
          </a:xfrm>
          <a:prstGeom prst="rect">
            <a:avLst/>
          </a:prstGeom>
          <a:noFill/>
          <a:ln w="9525">
            <a:noFill/>
            <a:miter lim="800000"/>
            <a:headEnd/>
            <a:tailEnd/>
          </a:ln>
        </p:spPr>
      </p:pic>
      <p:pic>
        <p:nvPicPr>
          <p:cNvPr id="39943" name="Picture 11" descr="http://www.vostrisoldi.it/img/finanziaria_parlamento_italiano.jpg"/>
          <p:cNvPicPr>
            <a:picLocks noChangeAspect="1" noChangeArrowheads="1"/>
          </p:cNvPicPr>
          <p:nvPr/>
        </p:nvPicPr>
        <p:blipFill>
          <a:blip r:embed="rId3"/>
          <a:srcRect/>
          <a:stretch>
            <a:fillRect/>
          </a:stretch>
        </p:blipFill>
        <p:spPr bwMode="auto">
          <a:xfrm>
            <a:off x="5357818" y="3857628"/>
            <a:ext cx="3246432" cy="1904905"/>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sellaDiTesto 3"/>
          <p:cNvSpPr txBox="1">
            <a:spLocks noChangeArrowheads="1"/>
          </p:cNvSpPr>
          <p:nvPr/>
        </p:nvSpPr>
        <p:spPr bwMode="auto">
          <a:xfrm>
            <a:off x="142844" y="1142984"/>
            <a:ext cx="8715436" cy="4708981"/>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a) </a:t>
            </a:r>
            <a:r>
              <a:rPr lang="it-IT" sz="2000" u="sng" dirty="0" smtClean="0">
                <a:solidFill>
                  <a:srgbClr val="000099"/>
                </a:solidFill>
                <a:latin typeface="Arial Black" pitchFamily="34" charset="0"/>
              </a:rPr>
              <a:t>adeguamento della normativa alle disposizioni comunitarie e agli accordi internazionali</a:t>
            </a:r>
            <a:r>
              <a:rPr lang="it-IT" sz="2000" dirty="0" smtClean="0">
                <a:latin typeface="Arial Black" pitchFamily="34" charset="0"/>
              </a:rPr>
              <a:t>;</a:t>
            </a:r>
          </a:p>
          <a:p>
            <a:pPr algn="ctr"/>
            <a:r>
              <a:rPr lang="it-IT" sz="2000" dirty="0" smtClean="0">
                <a:latin typeface="Arial Black" pitchFamily="34" charset="0"/>
              </a:rPr>
              <a:t>b) </a:t>
            </a:r>
            <a:r>
              <a:rPr lang="it-IT" sz="2000" u="sng" dirty="0" smtClean="0">
                <a:solidFill>
                  <a:srgbClr val="000099"/>
                </a:solidFill>
                <a:latin typeface="Arial Black" pitchFamily="34" charset="0"/>
              </a:rPr>
              <a:t>tutela dei </a:t>
            </a:r>
            <a:r>
              <a:rPr lang="it-IT" sz="2000" dirty="0" smtClean="0">
                <a:solidFill>
                  <a:srgbClr val="000099"/>
                </a:solidFill>
                <a:latin typeface="Arial Black" pitchFamily="34" charset="0"/>
              </a:rPr>
              <a:t>consumatori e</a:t>
            </a:r>
            <a:r>
              <a:rPr lang="it-IT" sz="2000" dirty="0" smtClean="0">
                <a:latin typeface="Arial Black" pitchFamily="34" charset="0"/>
              </a:rPr>
              <a:t>, in generale, </a:t>
            </a:r>
            <a:r>
              <a:rPr lang="it-IT" sz="2000" u="sng" dirty="0" smtClean="0">
                <a:solidFill>
                  <a:srgbClr val="000099"/>
                </a:solidFill>
                <a:latin typeface="Arial Black" pitchFamily="34" charset="0"/>
              </a:rPr>
              <a:t>dei contraenti più deboli</a:t>
            </a:r>
            <a:r>
              <a:rPr lang="it-IT" sz="2000" dirty="0" smtClean="0">
                <a:latin typeface="Arial Black" pitchFamily="34" charset="0"/>
              </a:rPr>
              <a:t>, sotto il profilo della trasparenza delle condizioni contrattuali, nonché dell’informativa preliminare, contestuale e successiva alla conclusione del contratto, avendo riguardo anche alla correttezza dei messaggi pubblicitari e del processo di liquidazione dei sinistri; </a:t>
            </a:r>
          </a:p>
          <a:p>
            <a:pPr algn="ctr"/>
            <a:r>
              <a:rPr lang="it-IT" sz="2000" dirty="0" smtClean="0">
                <a:latin typeface="Arial Black" pitchFamily="34" charset="0"/>
              </a:rPr>
              <a:t>c) </a:t>
            </a:r>
            <a:r>
              <a:rPr lang="it-IT" sz="2000" u="sng" dirty="0" smtClean="0">
                <a:solidFill>
                  <a:srgbClr val="000099"/>
                </a:solidFill>
                <a:latin typeface="Arial Black" pitchFamily="34" charset="0"/>
              </a:rPr>
              <a:t>salvaguardia dell’effettiva concorrenza tra le imprese autorizzate all’esercizio dell’attività assicurativa in Italia o operanti in regime di libertà di prestazioni di servizi</a:t>
            </a:r>
            <a:r>
              <a:rPr lang="it-IT" sz="2000" dirty="0" smtClean="0">
                <a:latin typeface="Arial Black" pitchFamily="34" charset="0"/>
              </a:rPr>
              <a:t>;</a:t>
            </a:r>
          </a:p>
          <a:p>
            <a:pPr algn="ctr"/>
            <a:r>
              <a:rPr lang="it-IT" sz="2000" dirty="0" smtClean="0">
                <a:latin typeface="Arial Black" pitchFamily="34" charset="0"/>
              </a:rPr>
              <a:t>d) </a:t>
            </a:r>
            <a:r>
              <a:rPr lang="it-IT" sz="2000" u="sng" dirty="0" smtClean="0">
                <a:solidFill>
                  <a:srgbClr val="000099"/>
                </a:solidFill>
                <a:latin typeface="Arial Black" pitchFamily="34" charset="0"/>
              </a:rPr>
              <a:t>previsione di specifici requisiti di accesso e di esercizio</a:t>
            </a:r>
            <a:r>
              <a:rPr lang="it-IT" sz="2000" dirty="0" smtClean="0">
                <a:latin typeface="Arial Black" pitchFamily="34" charset="0"/>
              </a:rPr>
              <a:t> per le </a:t>
            </a:r>
            <a:r>
              <a:rPr lang="it-IT" sz="2000" dirty="0" smtClean="0">
                <a:solidFill>
                  <a:srgbClr val="FF0000"/>
                </a:solidFill>
                <a:latin typeface="Arial Black" pitchFamily="34" charset="0"/>
              </a:rPr>
              <a:t>società di mutua assicurazione</a:t>
            </a:r>
            <a:r>
              <a:rPr lang="it-IT" sz="2000" dirty="0" smtClean="0">
                <a:latin typeface="Arial Black" pitchFamily="34" charset="0"/>
              </a:rPr>
              <a:t> esonerate dal pieno rispetto delle norme comunitarie, nonché per le </a:t>
            </a:r>
            <a:r>
              <a:rPr lang="it-IT" sz="2000" dirty="0" smtClean="0">
                <a:solidFill>
                  <a:srgbClr val="FF0000"/>
                </a:solidFill>
                <a:latin typeface="Arial Black" pitchFamily="34" charset="0"/>
              </a:rPr>
              <a:t>imprese di riassicurazione</a:t>
            </a:r>
            <a:r>
              <a:rPr lang="it-IT" sz="2000" dirty="0" smtClean="0">
                <a:latin typeface="Arial Black" pitchFamily="34" charset="0"/>
              </a:rPr>
              <a:t>; </a:t>
            </a:r>
          </a:p>
        </p:txBody>
      </p:sp>
      <p:sp>
        <p:nvSpPr>
          <p:cNvPr id="40965" name="CasellaDiTesto 6"/>
          <p:cNvSpPr txBox="1">
            <a:spLocks noChangeArrowheads="1"/>
          </p:cNvSpPr>
          <p:nvPr/>
        </p:nvSpPr>
        <p:spPr bwMode="auto">
          <a:xfrm>
            <a:off x="539750" y="476250"/>
            <a:ext cx="8135938"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Principi e criteri direttivi</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sellaDiTesto 3"/>
          <p:cNvSpPr txBox="1">
            <a:spLocks noChangeArrowheads="1"/>
          </p:cNvSpPr>
          <p:nvPr/>
        </p:nvSpPr>
        <p:spPr bwMode="auto">
          <a:xfrm>
            <a:off x="142844" y="1142984"/>
            <a:ext cx="8715436"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e) </a:t>
            </a:r>
            <a:r>
              <a:rPr lang="it-IT" sz="2000" u="sng" dirty="0" smtClean="0">
                <a:solidFill>
                  <a:srgbClr val="000099"/>
                </a:solidFill>
                <a:latin typeface="Arial Black" pitchFamily="34" charset="0"/>
              </a:rPr>
              <a:t>garanzia di una corretta gestione patrimoniale e finanziaria</a:t>
            </a:r>
            <a:r>
              <a:rPr lang="it-IT" sz="2000" dirty="0" smtClean="0">
                <a:latin typeface="Arial Black" pitchFamily="34" charset="0"/>
              </a:rPr>
              <a:t> delle imprese autorizzate all’esercizio dell’attività assicurativa, anche nell’ipotesi di una loro appartenenza ad un gruppo assicurativo;</a:t>
            </a:r>
          </a:p>
          <a:p>
            <a:pPr algn="ctr"/>
            <a:r>
              <a:rPr lang="it-IT" sz="2000" dirty="0" smtClean="0">
                <a:latin typeface="Arial Black" pitchFamily="34" charset="0"/>
              </a:rPr>
              <a:t>f) </a:t>
            </a:r>
            <a:r>
              <a:rPr lang="it-IT" sz="2000" u="sng" dirty="0" smtClean="0">
                <a:solidFill>
                  <a:srgbClr val="000099"/>
                </a:solidFill>
                <a:latin typeface="Arial Black" pitchFamily="34" charset="0"/>
              </a:rPr>
              <a:t>armonizzazione della disciplina delle diverse figure di intermediari</a:t>
            </a:r>
            <a:r>
              <a:rPr lang="it-IT" sz="2000" dirty="0" smtClean="0">
                <a:latin typeface="Arial Black" pitchFamily="34" charset="0"/>
              </a:rPr>
              <a:t> nell’attività di distribuzione dei servizi assicurativi, compresi i soggetti che, per conto di intermediari, svolgono questa attività nei confronti del pubblico;</a:t>
            </a:r>
          </a:p>
          <a:p>
            <a:pPr algn="ctr"/>
            <a:r>
              <a:rPr lang="it-IT" sz="2000" dirty="0" smtClean="0">
                <a:latin typeface="Arial Black" pitchFamily="34" charset="0"/>
              </a:rPr>
              <a:t>g) </a:t>
            </a:r>
            <a:r>
              <a:rPr lang="it-IT" sz="2000" u="sng" dirty="0" smtClean="0">
                <a:solidFill>
                  <a:srgbClr val="000099"/>
                </a:solidFill>
                <a:latin typeface="Arial Black" pitchFamily="34" charset="0"/>
              </a:rPr>
              <a:t>armonizzazione della disciplina sull’esercizio e sulla vigilanza delle imprese di assicurazione e degli intermediari assicurativi alla normativa comunitaria</a:t>
            </a:r>
            <a:r>
              <a:rPr lang="it-IT" sz="2000" dirty="0" smtClean="0">
                <a:latin typeface="Arial Black" pitchFamily="34" charset="0"/>
              </a:rPr>
              <a:t>;</a:t>
            </a:r>
          </a:p>
          <a:p>
            <a:pPr algn="ctr"/>
            <a:r>
              <a:rPr lang="it-IT" sz="2000" dirty="0" smtClean="0">
                <a:latin typeface="Arial Black" pitchFamily="34" charset="0"/>
              </a:rPr>
              <a:t>h) </a:t>
            </a:r>
            <a:r>
              <a:rPr lang="it-IT" sz="2000" u="sng" dirty="0" smtClean="0">
                <a:solidFill>
                  <a:srgbClr val="000099"/>
                </a:solidFill>
                <a:latin typeface="Arial Black" pitchFamily="34" charset="0"/>
              </a:rPr>
              <a:t>riformulazione dell’apparato sanzionatorio</a:t>
            </a:r>
            <a:r>
              <a:rPr lang="it-IT" sz="2000" dirty="0" smtClean="0">
                <a:latin typeface="Arial Black" pitchFamily="34" charset="0"/>
              </a:rPr>
              <a:t> alla luce dei principi generali in materia;</a:t>
            </a:r>
          </a:p>
        </p:txBody>
      </p:sp>
      <p:sp>
        <p:nvSpPr>
          <p:cNvPr id="40965" name="CasellaDiTesto 6"/>
          <p:cNvSpPr txBox="1">
            <a:spLocks noChangeArrowheads="1"/>
          </p:cNvSpPr>
          <p:nvPr/>
        </p:nvSpPr>
        <p:spPr bwMode="auto">
          <a:xfrm>
            <a:off x="539750" y="476250"/>
            <a:ext cx="8135938"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Principi e criteri direttivi</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214282" y="1428736"/>
            <a:ext cx="8715436" cy="3785652"/>
          </a:xfrm>
          <a:prstGeom prst="rect">
            <a:avLst/>
          </a:prstGeom>
          <a:noFill/>
          <a:ln w="9525">
            <a:noFill/>
            <a:miter lim="800000"/>
            <a:headEnd/>
            <a:tailEnd/>
          </a:ln>
        </p:spPr>
        <p:txBody>
          <a:bodyPr wrap="square">
            <a:spAutoFit/>
          </a:bodyPr>
          <a:lstStyle/>
          <a:p>
            <a:pPr marL="457200" indent="-457200" algn="ctr"/>
            <a:r>
              <a:rPr lang="it-IT" sz="2400" i="1" dirty="0" smtClean="0">
                <a:solidFill>
                  <a:srgbClr val="0000CC"/>
                </a:solidFill>
                <a:latin typeface="Arial Black" pitchFamily="34" charset="0"/>
              </a:rPr>
              <a:t>4) “notifica delle multe entro 90 giorni (o 100 giorni in caso di contestazione immediata)”;</a:t>
            </a:r>
          </a:p>
          <a:p>
            <a:pPr marL="457200" indent="-457200" algn="ctr"/>
            <a:r>
              <a:rPr lang="it-IT" sz="2400" i="1" dirty="0" smtClean="0">
                <a:solidFill>
                  <a:srgbClr val="0000CC"/>
                </a:solidFill>
                <a:latin typeface="Arial Black" pitchFamily="34" charset="0"/>
              </a:rPr>
              <a:t>5) “introduzione della «targa personale» non più legata al veicolo”;</a:t>
            </a:r>
          </a:p>
          <a:p>
            <a:pPr marL="457200" indent="-457200" algn="ctr"/>
            <a:r>
              <a:rPr lang="it-IT" sz="2400" i="1" dirty="0" smtClean="0">
                <a:solidFill>
                  <a:srgbClr val="0000CC"/>
                </a:solidFill>
                <a:latin typeface="Arial Black" pitchFamily="34" charset="0"/>
              </a:rPr>
              <a:t>6) “maggiore tutela per i pedoni con aumento dei punti decurtati al guidatore in caso di mancata precedenza”;</a:t>
            </a:r>
          </a:p>
          <a:p>
            <a:pPr marL="457200" indent="-457200" algn="ctr"/>
            <a:r>
              <a:rPr lang="it-IT" sz="2400" i="1" dirty="0" smtClean="0">
                <a:solidFill>
                  <a:srgbClr val="0000CC"/>
                </a:solidFill>
                <a:latin typeface="Arial Black" pitchFamily="34" charset="0"/>
              </a:rPr>
              <a:t>7) “ritiro a vita della patente di guida a chi sia stata revocata per la seconda volta per il reato di omicidio colposo”.</a:t>
            </a:r>
            <a:endParaRPr lang="it-IT" sz="2400" i="1" dirty="0">
              <a:solidFill>
                <a:srgbClr val="0000CC"/>
              </a:solidFill>
              <a:latin typeface="Arial Black" pitchFamily="34" charset="0"/>
            </a:endParaRPr>
          </a:p>
        </p:txBody>
      </p:sp>
      <p:sp>
        <p:nvSpPr>
          <p:cNvPr id="7173" name="CasellaDiTesto 7"/>
          <p:cNvSpPr txBox="1">
            <a:spLocks noChangeArrowheads="1"/>
          </p:cNvSpPr>
          <p:nvPr/>
        </p:nvSpPr>
        <p:spPr bwMode="auto">
          <a:xfrm>
            <a:off x="928662" y="500042"/>
            <a:ext cx="7343775" cy="646112"/>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La Legge 29/07/2010 n. 120</a:t>
            </a:r>
            <a:endParaRPr lang="it-IT" sz="36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sellaDiTesto 3"/>
          <p:cNvSpPr txBox="1">
            <a:spLocks noChangeArrowheads="1"/>
          </p:cNvSpPr>
          <p:nvPr/>
        </p:nvSpPr>
        <p:spPr bwMode="auto">
          <a:xfrm>
            <a:off x="500034" y="1428736"/>
            <a:ext cx="8143932" cy="347787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 affiancamento alle ipotesi di ricorso alla sanzione amministrativa pecuniaria nei riguardi di imprese e operatori del settore, la </a:t>
            </a:r>
            <a:r>
              <a:rPr lang="it-IT" sz="2000" u="sng" dirty="0" smtClean="0">
                <a:solidFill>
                  <a:srgbClr val="000099"/>
                </a:solidFill>
                <a:latin typeface="Arial Black" pitchFamily="34" charset="0"/>
              </a:rPr>
              <a:t>previsione di specifiche sanzioni penali</a:t>
            </a:r>
            <a:r>
              <a:rPr lang="it-IT" sz="2000" dirty="0" smtClean="0">
                <a:latin typeface="Arial Black" pitchFamily="34" charset="0"/>
              </a:rPr>
              <a:t>, modulate tra limiti minimi e massimi, nei casi di abusivo esercizio di attività assicurativa, agenziale, </a:t>
            </a:r>
            <a:r>
              <a:rPr lang="it-IT" sz="2000" dirty="0" err="1" smtClean="0">
                <a:latin typeface="Arial Black" pitchFamily="34" charset="0"/>
              </a:rPr>
              <a:t>mediatizia</a:t>
            </a:r>
            <a:r>
              <a:rPr lang="it-IT" sz="2000" dirty="0" smtClean="0">
                <a:latin typeface="Arial Black" pitchFamily="34" charset="0"/>
              </a:rPr>
              <a:t> e peritale da parte di imprese e soggetti non autorizzati o non iscritti ai previsti albi e ruoli ovvero di rifiuto di accesso;</a:t>
            </a:r>
          </a:p>
          <a:p>
            <a:pPr algn="ctr"/>
            <a:r>
              <a:rPr lang="it-IT" sz="2000" dirty="0" smtClean="0">
                <a:latin typeface="Arial Black" pitchFamily="34" charset="0"/>
              </a:rPr>
              <a:t>l) </a:t>
            </a:r>
            <a:r>
              <a:rPr lang="it-IT" sz="2000" u="sng" dirty="0" smtClean="0">
                <a:solidFill>
                  <a:srgbClr val="000099"/>
                </a:solidFill>
                <a:latin typeface="Arial Black" pitchFamily="34" charset="0"/>
              </a:rPr>
              <a:t>riassetto della disciplina dei rapporti tra l’ISVAP e il Governo</a:t>
            </a:r>
            <a:r>
              <a:rPr lang="it-IT" sz="2000" dirty="0" smtClean="0">
                <a:latin typeface="Arial Black" pitchFamily="34" charset="0"/>
              </a:rPr>
              <a:t>, in ordine alle procedure di crisi cui sono assoggettate le imprese di assicurazione.</a:t>
            </a:r>
            <a:endParaRPr lang="it-IT" sz="2000" dirty="0">
              <a:latin typeface="Arial Black" pitchFamily="34" charset="0"/>
            </a:endParaRPr>
          </a:p>
        </p:txBody>
      </p:sp>
      <p:sp>
        <p:nvSpPr>
          <p:cNvPr id="40965" name="CasellaDiTesto 6"/>
          <p:cNvSpPr txBox="1">
            <a:spLocks noChangeArrowheads="1"/>
          </p:cNvSpPr>
          <p:nvPr/>
        </p:nvSpPr>
        <p:spPr bwMode="auto">
          <a:xfrm>
            <a:off x="539750" y="476250"/>
            <a:ext cx="8135938"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Principi e criteri direttivi</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sellaDiTesto 3"/>
          <p:cNvSpPr txBox="1">
            <a:spLocks noChangeArrowheads="1"/>
          </p:cNvSpPr>
          <p:nvPr/>
        </p:nvSpPr>
        <p:spPr bwMode="auto">
          <a:xfrm>
            <a:off x="0" y="1071546"/>
            <a:ext cx="9144000" cy="5201424"/>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a:t>
            </a:r>
            <a:r>
              <a:rPr lang="it-IT" sz="2000" dirty="0" smtClean="0">
                <a:solidFill>
                  <a:srgbClr val="FF0000"/>
                </a:solidFill>
                <a:latin typeface="Arial Black" pitchFamily="34" charset="0"/>
              </a:rPr>
              <a:t>art. 149 c. </a:t>
            </a:r>
            <a:r>
              <a:rPr lang="it-IT" sz="2000" dirty="0" err="1" smtClean="0">
                <a:solidFill>
                  <a:srgbClr val="FF0000"/>
                </a:solidFill>
                <a:latin typeface="Arial Black" pitchFamily="34" charset="0"/>
              </a:rPr>
              <a:t>ass</a:t>
            </a:r>
            <a:r>
              <a:rPr lang="it-IT" sz="2000" dirty="0" smtClean="0">
                <a:solidFill>
                  <a:srgbClr val="FF0000"/>
                </a:solidFill>
                <a:latin typeface="Arial Black" pitchFamily="34" charset="0"/>
              </a:rPr>
              <a:t>.</a:t>
            </a:r>
            <a:r>
              <a:rPr lang="it-IT" sz="2000" dirty="0" smtClean="0">
                <a:latin typeface="Arial Black" pitchFamily="34" charset="0"/>
              </a:rPr>
              <a:t>, ai primi due commi, stabilisce le limitazioni all’applicabilità della procedura del risarcimento diretto. </a:t>
            </a:r>
          </a:p>
          <a:p>
            <a:pPr algn="ctr"/>
            <a:r>
              <a:rPr lang="it-IT" sz="2000" dirty="0" smtClean="0">
                <a:latin typeface="Arial Black" pitchFamily="34" charset="0"/>
              </a:rPr>
              <a:t>E’ prevista l’applicazione ai soli sinistri </a:t>
            </a:r>
            <a:r>
              <a:rPr lang="it-IT" sz="2000" i="1" dirty="0" smtClean="0">
                <a:solidFill>
                  <a:srgbClr val="002060"/>
                </a:solidFill>
                <a:latin typeface="Arial Black" pitchFamily="34" charset="0"/>
              </a:rPr>
              <a:t>«tra due veicoli a motore identificati ed assicurati per la responsabilità civile obbligatoria, dal quale siano derivati danni ai veicoli coinvolti o ai loro conducenti»</a:t>
            </a:r>
            <a:r>
              <a:rPr lang="it-IT" sz="2000" dirty="0" smtClean="0">
                <a:latin typeface="Arial Black" pitchFamily="34" charset="0"/>
              </a:rPr>
              <a:t>; il 2° comma, invece, restringe l’ambito in riferimento alla tipologia di danni, disponendo che </a:t>
            </a:r>
            <a:r>
              <a:rPr lang="it-IT" sz="2000" i="1" dirty="0" smtClean="0">
                <a:solidFill>
                  <a:srgbClr val="002060"/>
                </a:solidFill>
                <a:latin typeface="Arial Black" pitchFamily="34" charset="0"/>
              </a:rPr>
              <a:t>«la procedura riguarda i danni al veicolo nonché i danni alle cose trasportate di proprietà dell’assicurato o del conducente»</a:t>
            </a:r>
            <a:r>
              <a:rPr lang="it-IT" sz="2000" dirty="0" smtClean="0">
                <a:latin typeface="Arial Black" pitchFamily="34" charset="0"/>
              </a:rPr>
              <a:t> e che </a:t>
            </a:r>
            <a:r>
              <a:rPr lang="it-IT" sz="2000" i="1" dirty="0" smtClean="0">
                <a:solidFill>
                  <a:srgbClr val="002060"/>
                </a:solidFill>
                <a:latin typeface="Arial Black" pitchFamily="34" charset="0"/>
              </a:rPr>
              <a:t>«si applica anche al danno alla persona subito dal conducente non responsabile» </a:t>
            </a:r>
            <a:r>
              <a:rPr lang="it-IT" sz="2000" dirty="0" smtClean="0">
                <a:latin typeface="Arial Black" pitchFamily="34" charset="0"/>
              </a:rPr>
              <a:t>se risulta contenuto entro il limite del 9% del danno biologico permanente, mentre </a:t>
            </a:r>
            <a:r>
              <a:rPr lang="it-IT" sz="2000" i="1" dirty="0" smtClean="0">
                <a:solidFill>
                  <a:srgbClr val="002060"/>
                </a:solidFill>
                <a:latin typeface="Arial Black" pitchFamily="34" charset="0"/>
              </a:rPr>
              <a:t>«non si applica ai sinistri che coinvolgono veicoli immatricolati all’estero ed al risarcimento del danno subito dal terzo trasportato come disciplinato dall’art. 14»</a:t>
            </a:r>
            <a:r>
              <a:rPr lang="it-IT" sz="2000" dirty="0" smtClean="0">
                <a:latin typeface="Arial Black" pitchFamily="34" charset="0"/>
              </a:rPr>
              <a:t>.</a:t>
            </a:r>
          </a:p>
          <a:p>
            <a:pPr algn="ctr"/>
            <a:endParaRPr lang="it-IT" sz="3200" b="1" dirty="0">
              <a:solidFill>
                <a:srgbClr val="FF0000"/>
              </a:solidFill>
              <a:latin typeface="Arial Black" pitchFamily="34" charset="0"/>
            </a:endParaRPr>
          </a:p>
        </p:txBody>
      </p:sp>
      <p:sp>
        <p:nvSpPr>
          <p:cNvPr id="41989" name="CasellaDiTesto 6"/>
          <p:cNvSpPr txBox="1">
            <a:spLocks noChangeArrowheads="1"/>
          </p:cNvSpPr>
          <p:nvPr/>
        </p:nvSpPr>
        <p:spPr bwMode="auto">
          <a:xfrm>
            <a:off x="0" y="476250"/>
            <a:ext cx="9144000" cy="615553"/>
          </a:xfrm>
          <a:prstGeom prst="rect">
            <a:avLst/>
          </a:prstGeom>
          <a:noFill/>
          <a:ln w="9525">
            <a:noFill/>
            <a:miter lim="800000"/>
            <a:headEnd/>
            <a:tailEnd/>
          </a:ln>
        </p:spPr>
        <p:txBody>
          <a:bodyPr wrap="square">
            <a:spAutoFit/>
          </a:bodyPr>
          <a:lstStyle/>
          <a:p>
            <a:pPr algn="ctr"/>
            <a:r>
              <a:rPr lang="it-IT" sz="3400" dirty="0" smtClean="0">
                <a:solidFill>
                  <a:schemeClr val="tx1">
                    <a:lumMod val="50000"/>
                    <a:lumOff val="50000"/>
                  </a:schemeClr>
                </a:solidFill>
                <a:latin typeface="Arial Black" pitchFamily="34" charset="0"/>
              </a:rPr>
              <a:t>Applicabilità del risarcimento </a:t>
            </a:r>
            <a:r>
              <a:rPr lang="it-IT" sz="3400" dirty="0">
                <a:solidFill>
                  <a:schemeClr val="tx1">
                    <a:lumMod val="50000"/>
                    <a:lumOff val="50000"/>
                  </a:schemeClr>
                </a:solidFill>
                <a:latin typeface="Arial Black" pitchFamily="34" charset="0"/>
              </a:rPr>
              <a:t>diretto</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sellaDiTesto 3"/>
          <p:cNvSpPr txBox="1">
            <a:spLocks noChangeArrowheads="1"/>
          </p:cNvSpPr>
          <p:nvPr/>
        </p:nvSpPr>
        <p:spPr bwMode="auto">
          <a:xfrm>
            <a:off x="214282" y="1142984"/>
            <a:ext cx="4286280" cy="4154984"/>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Si osserva che dalla procedura di risarcimento diretto </a:t>
            </a:r>
            <a:r>
              <a:rPr lang="it-IT" sz="2400" u="sng" dirty="0" smtClean="0">
                <a:solidFill>
                  <a:srgbClr val="FF0000"/>
                </a:solidFill>
                <a:latin typeface="Arial Black" pitchFamily="34" charset="0"/>
              </a:rPr>
              <a:t>sono esclusi i sinistri in cui rimangano coinvolti veicoli non identificati o non assicurati, un numero di veicoli a motore superiori a due, </a:t>
            </a:r>
            <a:r>
              <a:rPr lang="it-IT" sz="2400" u="sng" dirty="0" err="1" smtClean="0">
                <a:solidFill>
                  <a:srgbClr val="FF0000"/>
                </a:solidFill>
                <a:latin typeface="Arial Black" pitchFamily="34" charset="0"/>
              </a:rPr>
              <a:t>due</a:t>
            </a:r>
            <a:r>
              <a:rPr lang="it-IT" sz="2400" u="sng" dirty="0" smtClean="0">
                <a:solidFill>
                  <a:srgbClr val="FF0000"/>
                </a:solidFill>
                <a:latin typeface="Arial Black" pitchFamily="34" charset="0"/>
              </a:rPr>
              <a:t> veicoli di cui uno non sia a motore</a:t>
            </a:r>
            <a:r>
              <a:rPr lang="it-IT" sz="2400" dirty="0" smtClean="0">
                <a:latin typeface="Arial Black" pitchFamily="34" charset="0"/>
              </a:rPr>
              <a:t>.</a:t>
            </a:r>
            <a:endParaRPr lang="it-IT" sz="2400" b="1" dirty="0">
              <a:solidFill>
                <a:srgbClr val="FF0000"/>
              </a:solidFill>
              <a:latin typeface="Arial Black" pitchFamily="34" charset="0"/>
            </a:endParaRPr>
          </a:p>
        </p:txBody>
      </p:sp>
      <p:sp>
        <p:nvSpPr>
          <p:cNvPr id="41989" name="CasellaDiTesto 6"/>
          <p:cNvSpPr txBox="1">
            <a:spLocks noChangeArrowheads="1"/>
          </p:cNvSpPr>
          <p:nvPr/>
        </p:nvSpPr>
        <p:spPr bwMode="auto">
          <a:xfrm>
            <a:off x="0" y="476250"/>
            <a:ext cx="9144000" cy="615553"/>
          </a:xfrm>
          <a:prstGeom prst="rect">
            <a:avLst/>
          </a:prstGeom>
          <a:noFill/>
          <a:ln w="9525">
            <a:noFill/>
            <a:miter lim="800000"/>
            <a:headEnd/>
            <a:tailEnd/>
          </a:ln>
        </p:spPr>
        <p:txBody>
          <a:bodyPr wrap="square">
            <a:spAutoFit/>
          </a:bodyPr>
          <a:lstStyle/>
          <a:p>
            <a:pPr algn="ctr"/>
            <a:r>
              <a:rPr lang="it-IT" sz="3400" dirty="0" smtClean="0">
                <a:solidFill>
                  <a:schemeClr val="tx1">
                    <a:lumMod val="50000"/>
                    <a:lumOff val="50000"/>
                  </a:schemeClr>
                </a:solidFill>
                <a:latin typeface="Arial Black" pitchFamily="34" charset="0"/>
              </a:rPr>
              <a:t>Sinistri esclusi</a:t>
            </a:r>
            <a:endParaRPr lang="it-IT" sz="3400" dirty="0">
              <a:solidFill>
                <a:schemeClr val="tx1">
                  <a:lumMod val="50000"/>
                  <a:lumOff val="50000"/>
                </a:schemeClr>
              </a:solidFill>
              <a:latin typeface="Arial Black" pitchFamily="34" charset="0"/>
            </a:endParaRPr>
          </a:p>
        </p:txBody>
      </p:sp>
      <p:pic>
        <p:nvPicPr>
          <p:cNvPr id="22530" name="Picture 2" descr="Incidente tra due mezzi pesanti e un’auto in A14, traffico bloccato tra Pesaro Urbino e Cattolica"/>
          <p:cNvPicPr>
            <a:picLocks noChangeAspect="1" noChangeArrowheads="1"/>
          </p:cNvPicPr>
          <p:nvPr/>
        </p:nvPicPr>
        <p:blipFill>
          <a:blip r:embed="rId2"/>
          <a:srcRect/>
          <a:stretch>
            <a:fillRect/>
          </a:stretch>
        </p:blipFill>
        <p:spPr bwMode="auto">
          <a:xfrm>
            <a:off x="4572000" y="1285860"/>
            <a:ext cx="4286278" cy="3929090"/>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sellaDiTesto 3"/>
          <p:cNvSpPr txBox="1">
            <a:spLocks noChangeArrowheads="1"/>
          </p:cNvSpPr>
          <p:nvPr/>
        </p:nvSpPr>
        <p:spPr bwMode="auto">
          <a:xfrm>
            <a:off x="214282" y="1142984"/>
            <a:ext cx="5929354" cy="4154984"/>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Da un punto di vista oggettivo si consideri che sono risarcibili con la procedura dell’indennizzo diretto </a:t>
            </a:r>
            <a:r>
              <a:rPr lang="it-IT" sz="2400" u="sng" dirty="0" smtClean="0">
                <a:latin typeface="Arial Black" pitchFamily="34" charset="0"/>
              </a:rPr>
              <a:t>i soli danni al veicolo o alle cose trasportate di proprietà dell’assicurato o del conducente</a:t>
            </a:r>
            <a:r>
              <a:rPr lang="it-IT" sz="2400" dirty="0" smtClean="0">
                <a:latin typeface="Arial Black" pitchFamily="34" charset="0"/>
              </a:rPr>
              <a:t>. </a:t>
            </a:r>
            <a:r>
              <a:rPr lang="it-IT" sz="2400" b="1" u="sng" dirty="0" smtClean="0">
                <a:solidFill>
                  <a:srgbClr val="FF0000"/>
                </a:solidFill>
                <a:latin typeface="Arial Black" pitchFamily="34" charset="0"/>
              </a:rPr>
              <a:t>Ciò comporta che i danni alle cose diverse dal veicolo o non trasportate su di esso sono esclusi dall’ambito di applicabilità </a:t>
            </a:r>
            <a:br>
              <a:rPr lang="it-IT" sz="2400" b="1" u="sng" dirty="0" smtClean="0">
                <a:solidFill>
                  <a:srgbClr val="FF0000"/>
                </a:solidFill>
                <a:latin typeface="Arial Black" pitchFamily="34" charset="0"/>
              </a:rPr>
            </a:br>
            <a:r>
              <a:rPr lang="it-IT" sz="2400" b="1" u="sng" dirty="0" smtClean="0">
                <a:solidFill>
                  <a:srgbClr val="FF0000"/>
                </a:solidFill>
                <a:latin typeface="Arial Black" pitchFamily="34" charset="0"/>
              </a:rPr>
              <a:t>dell’art. 149 C. Ass.</a:t>
            </a:r>
            <a:r>
              <a:rPr lang="it-IT" sz="2400" dirty="0" smtClean="0">
                <a:latin typeface="Arial Black" pitchFamily="34" charset="0"/>
              </a:rPr>
              <a:t> </a:t>
            </a:r>
            <a:endParaRPr lang="it-IT" sz="2400" dirty="0">
              <a:latin typeface="Arial Black" pitchFamily="34" charset="0"/>
            </a:endParaRPr>
          </a:p>
        </p:txBody>
      </p:sp>
      <p:sp>
        <p:nvSpPr>
          <p:cNvPr id="41989" name="CasellaDiTesto 6"/>
          <p:cNvSpPr txBox="1">
            <a:spLocks noChangeArrowheads="1"/>
          </p:cNvSpPr>
          <p:nvPr/>
        </p:nvSpPr>
        <p:spPr bwMode="auto">
          <a:xfrm>
            <a:off x="0" y="476250"/>
            <a:ext cx="9144000" cy="615553"/>
          </a:xfrm>
          <a:prstGeom prst="rect">
            <a:avLst/>
          </a:prstGeom>
          <a:noFill/>
          <a:ln w="9525">
            <a:noFill/>
            <a:miter lim="800000"/>
            <a:headEnd/>
            <a:tailEnd/>
          </a:ln>
        </p:spPr>
        <p:txBody>
          <a:bodyPr wrap="square">
            <a:spAutoFit/>
          </a:bodyPr>
          <a:lstStyle/>
          <a:p>
            <a:pPr algn="ctr"/>
            <a:r>
              <a:rPr lang="it-IT" sz="3400" dirty="0" smtClean="0">
                <a:solidFill>
                  <a:schemeClr val="tx1">
                    <a:lumMod val="50000"/>
                    <a:lumOff val="50000"/>
                  </a:schemeClr>
                </a:solidFill>
                <a:latin typeface="Arial Black" pitchFamily="34" charset="0"/>
              </a:rPr>
              <a:t>Beni risarcibili</a:t>
            </a:r>
            <a:endParaRPr lang="it-IT" sz="3400" dirty="0">
              <a:solidFill>
                <a:schemeClr val="tx1">
                  <a:lumMod val="50000"/>
                  <a:lumOff val="50000"/>
                </a:schemeClr>
              </a:solidFill>
              <a:latin typeface="Arial Black" pitchFamily="34" charset="0"/>
            </a:endParaRPr>
          </a:p>
        </p:txBody>
      </p:sp>
      <p:pic>
        <p:nvPicPr>
          <p:cNvPr id="21506" name="Picture 2" descr="http://y3.yzimg.com/s4/media/get/key.0007thphckst3dkm/size.640x480"/>
          <p:cNvPicPr>
            <a:picLocks noChangeAspect="1" noChangeArrowheads="1"/>
          </p:cNvPicPr>
          <p:nvPr/>
        </p:nvPicPr>
        <p:blipFill>
          <a:blip r:embed="rId2"/>
          <a:srcRect/>
          <a:stretch>
            <a:fillRect/>
          </a:stretch>
        </p:blipFill>
        <p:spPr bwMode="auto">
          <a:xfrm>
            <a:off x="6191263" y="1285860"/>
            <a:ext cx="2762266" cy="2071701"/>
          </a:xfrm>
          <a:prstGeom prst="rect">
            <a:avLst/>
          </a:prstGeom>
          <a:noFill/>
        </p:spPr>
      </p:pic>
      <p:pic>
        <p:nvPicPr>
          <p:cNvPr id="21508" name="Picture 4" descr="http://y6.yzimg.com/s5/media/get/key.000c4gn3elfltfr2/size.640x480"/>
          <p:cNvPicPr>
            <a:picLocks noChangeAspect="1" noChangeArrowheads="1"/>
          </p:cNvPicPr>
          <p:nvPr/>
        </p:nvPicPr>
        <p:blipFill>
          <a:blip r:embed="rId3"/>
          <a:srcRect/>
          <a:stretch>
            <a:fillRect/>
          </a:stretch>
        </p:blipFill>
        <p:spPr bwMode="auto">
          <a:xfrm>
            <a:off x="6215074" y="3500438"/>
            <a:ext cx="2738456" cy="2053843"/>
          </a:xfrm>
          <a:prstGeom prst="rect">
            <a:avLst/>
          </a:prstGeom>
          <a:noFill/>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1"/>
          <p:cNvSpPr txBox="1">
            <a:spLocks noChangeArrowheads="1"/>
          </p:cNvSpPr>
          <p:nvPr/>
        </p:nvSpPr>
        <p:spPr bwMode="auto">
          <a:xfrm>
            <a:off x="142844" y="1214422"/>
            <a:ext cx="8786874" cy="2862322"/>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Il rischio è quello di una </a:t>
            </a:r>
            <a:r>
              <a:rPr lang="it-IT" sz="2000" b="1" dirty="0" smtClean="0">
                <a:solidFill>
                  <a:srgbClr val="FF0000"/>
                </a:solidFill>
                <a:latin typeface="Arial Black" pitchFamily="34" charset="0"/>
              </a:rPr>
              <a:t>duplicazione</a:t>
            </a:r>
            <a:r>
              <a:rPr lang="it-IT" sz="2000" dirty="0" smtClean="0">
                <a:latin typeface="Arial Black" pitchFamily="34" charset="0"/>
              </a:rPr>
              <a:t> di tali procedure; si pensi all’ipotesi di sinistro con collisione tra due veicoli in cui il proprietario di uno di essi lamenti danni, oltreché al veicolo stesso, altresì a cose di sua proprietà ma non trasportate </a:t>
            </a:r>
            <a:r>
              <a:rPr lang="it-IT" dirty="0" smtClean="0">
                <a:solidFill>
                  <a:srgbClr val="0000CC"/>
                </a:solidFill>
                <a:latin typeface="Arial Black" pitchFamily="34" charset="0"/>
              </a:rPr>
              <a:t>(ad esempio la porta del garage dal quale stava uscendo e contro la quale è andato a urtare uno dei due veicoli)</a:t>
            </a:r>
            <a:r>
              <a:rPr lang="it-IT" sz="2000" dirty="0" smtClean="0">
                <a:latin typeface="Arial Black" pitchFamily="34" charset="0"/>
              </a:rPr>
              <a:t>: per i danni al veicolo dovrà attivare la procedura ex </a:t>
            </a:r>
            <a:r>
              <a:rPr lang="it-IT" sz="2000" dirty="0" smtClean="0">
                <a:solidFill>
                  <a:srgbClr val="FF0000"/>
                </a:solidFill>
                <a:latin typeface="Arial Black" pitchFamily="34" charset="0"/>
              </a:rPr>
              <a:t>art. 149 C. Ass.</a:t>
            </a:r>
            <a:r>
              <a:rPr lang="it-IT" sz="2000" dirty="0" smtClean="0">
                <a:latin typeface="Arial Black" pitchFamily="34" charset="0"/>
              </a:rPr>
              <a:t>, mentre per quelli alle cose non trasportate dovrà agire secondo la procedura ordinaria.</a:t>
            </a:r>
            <a:endParaRPr lang="it-IT" sz="3200" b="1" dirty="0">
              <a:solidFill>
                <a:srgbClr val="FF0000"/>
              </a:solidFill>
              <a:latin typeface="Arial Black" pitchFamily="34" charset="0"/>
            </a:endParaRPr>
          </a:p>
        </p:txBody>
      </p:sp>
      <p:sp>
        <p:nvSpPr>
          <p:cNvPr id="43013" name="CasellaDiTesto 4"/>
          <p:cNvSpPr txBox="1">
            <a:spLocks noChangeArrowheads="1"/>
          </p:cNvSpPr>
          <p:nvPr/>
        </p:nvSpPr>
        <p:spPr bwMode="auto">
          <a:xfrm>
            <a:off x="0" y="571480"/>
            <a:ext cx="9144000" cy="584775"/>
          </a:xfrm>
          <a:prstGeom prst="rect">
            <a:avLst/>
          </a:prstGeom>
          <a:noFill/>
          <a:ln w="9525">
            <a:noFill/>
            <a:miter lim="800000"/>
            <a:headEnd/>
            <a:tailEnd/>
          </a:ln>
        </p:spPr>
        <p:txBody>
          <a:bodyPr wrap="square">
            <a:spAutoFit/>
          </a:bodyPr>
          <a:lstStyle/>
          <a:p>
            <a:pPr algn="ctr"/>
            <a:r>
              <a:rPr lang="it-IT" sz="3200" dirty="0" smtClean="0">
                <a:solidFill>
                  <a:schemeClr val="tx1">
                    <a:lumMod val="50000"/>
                    <a:lumOff val="50000"/>
                  </a:schemeClr>
                </a:solidFill>
                <a:latin typeface="Arial Black" pitchFamily="34" charset="0"/>
              </a:rPr>
              <a:t>1° </a:t>
            </a:r>
            <a:r>
              <a:rPr lang="it-IT" sz="3200" dirty="0">
                <a:solidFill>
                  <a:schemeClr val="tx1">
                    <a:lumMod val="50000"/>
                    <a:lumOff val="50000"/>
                  </a:schemeClr>
                </a:solidFill>
                <a:latin typeface="Arial Black" pitchFamily="34" charset="0"/>
              </a:rPr>
              <a:t>rischio di duplicazione di </a:t>
            </a:r>
            <a:r>
              <a:rPr lang="it-IT" sz="3200" dirty="0" smtClean="0">
                <a:solidFill>
                  <a:schemeClr val="tx1">
                    <a:lumMod val="50000"/>
                    <a:lumOff val="50000"/>
                  </a:schemeClr>
                </a:solidFill>
                <a:latin typeface="Arial Black" pitchFamily="34" charset="0"/>
              </a:rPr>
              <a:t>procedure</a:t>
            </a:r>
            <a:endParaRPr lang="it-IT" sz="3200" dirty="0">
              <a:solidFill>
                <a:schemeClr val="tx1">
                  <a:lumMod val="50000"/>
                  <a:lumOff val="50000"/>
                </a:schemeClr>
              </a:solidFill>
              <a:latin typeface="Arial Black" pitchFamily="34" charset="0"/>
            </a:endParaRPr>
          </a:p>
        </p:txBody>
      </p:sp>
      <p:pic>
        <p:nvPicPr>
          <p:cNvPr id="43014" name="Picture 10" descr="http://www.bachecaannunci.it/adpics/img00232_20100913_0918827.jpg"/>
          <p:cNvPicPr>
            <a:picLocks noChangeAspect="1" noChangeArrowheads="1"/>
          </p:cNvPicPr>
          <p:nvPr/>
        </p:nvPicPr>
        <p:blipFill>
          <a:blip r:embed="rId2"/>
          <a:srcRect/>
          <a:stretch>
            <a:fillRect/>
          </a:stretch>
        </p:blipFill>
        <p:spPr bwMode="auto">
          <a:xfrm>
            <a:off x="4859338" y="4071942"/>
            <a:ext cx="3127820" cy="1765296"/>
          </a:xfrm>
          <a:prstGeom prst="rect">
            <a:avLst/>
          </a:prstGeom>
          <a:noFill/>
          <a:ln w="9525">
            <a:noFill/>
            <a:miter lim="800000"/>
            <a:headEnd/>
            <a:tailEnd/>
          </a:ln>
        </p:spPr>
      </p:pic>
      <p:pic>
        <p:nvPicPr>
          <p:cNvPr id="43015" name="Picture 12" descr="http://giudicicostruzioni.it/fontebuona/img/garage.jpg"/>
          <p:cNvPicPr>
            <a:picLocks noChangeAspect="1" noChangeArrowheads="1"/>
          </p:cNvPicPr>
          <p:nvPr/>
        </p:nvPicPr>
        <p:blipFill>
          <a:blip r:embed="rId3"/>
          <a:srcRect/>
          <a:stretch>
            <a:fillRect/>
          </a:stretch>
        </p:blipFill>
        <p:spPr bwMode="auto">
          <a:xfrm>
            <a:off x="1747155" y="4071942"/>
            <a:ext cx="3034395" cy="1776408"/>
          </a:xfrm>
          <a:prstGeom prst="rect">
            <a:avLst/>
          </a:prstGeom>
          <a:noFill/>
          <a:ln w="9525">
            <a:noFill/>
            <a:miter lim="800000"/>
            <a:headEnd/>
            <a:tailEnd/>
          </a:ln>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1"/>
          <p:cNvSpPr txBox="1">
            <a:spLocks noChangeArrowheads="1"/>
          </p:cNvSpPr>
          <p:nvPr/>
        </p:nvSpPr>
        <p:spPr bwMode="auto">
          <a:xfrm>
            <a:off x="3071802" y="1214422"/>
            <a:ext cx="5857916" cy="4708981"/>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Il rischio di </a:t>
            </a:r>
            <a:r>
              <a:rPr lang="it-IT" sz="2000" b="1" dirty="0" smtClean="0">
                <a:solidFill>
                  <a:srgbClr val="FF0000"/>
                </a:solidFill>
                <a:latin typeface="Arial Black" pitchFamily="34" charset="0"/>
              </a:rPr>
              <a:t>duplicazione</a:t>
            </a:r>
            <a:r>
              <a:rPr lang="it-IT" sz="2000" dirty="0" smtClean="0">
                <a:latin typeface="Arial Black" pitchFamily="34" charset="0"/>
              </a:rPr>
              <a:t> delle procedure risarcitorie si appalesa, altresì, concreto ove si rilevi che in relazione alle </a:t>
            </a:r>
            <a:r>
              <a:rPr lang="it-IT" sz="2000" u="sng" dirty="0" smtClean="0">
                <a:latin typeface="Arial Black" pitchFamily="34" charset="0"/>
              </a:rPr>
              <a:t>cose trasportate</a:t>
            </a:r>
            <a:r>
              <a:rPr lang="it-IT" sz="2000" dirty="0" smtClean="0">
                <a:latin typeface="Arial Black" pitchFamily="34" charset="0"/>
              </a:rPr>
              <a:t> è stata prevista l’ulteriore limitazione rappresentata dal fatto che queste siano </a:t>
            </a:r>
            <a:r>
              <a:rPr lang="it-IT" sz="2000" u="sng" dirty="0" smtClean="0">
                <a:latin typeface="Arial Black" pitchFamily="34" charset="0"/>
              </a:rPr>
              <a:t>di proprietà dell’assicurato o del conducente</a:t>
            </a:r>
            <a:r>
              <a:rPr lang="it-IT" sz="2000" dirty="0" smtClean="0">
                <a:latin typeface="Arial Black" pitchFamily="34" charset="0"/>
              </a:rPr>
              <a:t>. Restano dunque escluse quelle cose che il vettore abbia in custodia ma di </a:t>
            </a:r>
            <a:br>
              <a:rPr lang="it-IT" sz="2000" dirty="0" smtClean="0">
                <a:latin typeface="Arial Black" pitchFamily="34" charset="0"/>
              </a:rPr>
            </a:br>
            <a:r>
              <a:rPr lang="it-IT" sz="2000" dirty="0" smtClean="0">
                <a:latin typeface="Arial Black" pitchFamily="34" charset="0"/>
              </a:rPr>
              <a:t>cui non ne sia proprietario; anche in questo caso, si potranno avere due giudizi distinti: quello promosso dal proprietario nei confronti del vettore e quello instaurato da questi nei confronti del responsabile del sinistro.</a:t>
            </a:r>
            <a:endParaRPr lang="it-IT" sz="2000" dirty="0">
              <a:latin typeface="Arial Black" pitchFamily="34" charset="0"/>
            </a:endParaRPr>
          </a:p>
        </p:txBody>
      </p:sp>
      <p:sp>
        <p:nvSpPr>
          <p:cNvPr id="43013" name="CasellaDiTesto 4"/>
          <p:cNvSpPr txBox="1">
            <a:spLocks noChangeArrowheads="1"/>
          </p:cNvSpPr>
          <p:nvPr/>
        </p:nvSpPr>
        <p:spPr bwMode="auto">
          <a:xfrm>
            <a:off x="0" y="571480"/>
            <a:ext cx="9144000" cy="584775"/>
          </a:xfrm>
          <a:prstGeom prst="rect">
            <a:avLst/>
          </a:prstGeom>
          <a:noFill/>
          <a:ln w="9525">
            <a:noFill/>
            <a:miter lim="800000"/>
            <a:headEnd/>
            <a:tailEnd/>
          </a:ln>
        </p:spPr>
        <p:txBody>
          <a:bodyPr wrap="square">
            <a:spAutoFit/>
          </a:bodyPr>
          <a:lstStyle/>
          <a:p>
            <a:pPr algn="ctr"/>
            <a:r>
              <a:rPr lang="it-IT" sz="3200" dirty="0" smtClean="0">
                <a:solidFill>
                  <a:schemeClr val="tx1">
                    <a:lumMod val="50000"/>
                    <a:lumOff val="50000"/>
                  </a:schemeClr>
                </a:solidFill>
                <a:latin typeface="Arial Black" pitchFamily="34" charset="0"/>
              </a:rPr>
              <a:t>2° </a:t>
            </a:r>
            <a:r>
              <a:rPr lang="it-IT" sz="3200" dirty="0">
                <a:solidFill>
                  <a:schemeClr val="tx1">
                    <a:lumMod val="50000"/>
                    <a:lumOff val="50000"/>
                  </a:schemeClr>
                </a:solidFill>
                <a:latin typeface="Arial Black" pitchFamily="34" charset="0"/>
              </a:rPr>
              <a:t>rischio di duplicazione di </a:t>
            </a:r>
            <a:r>
              <a:rPr lang="it-IT" sz="3200" dirty="0" smtClean="0">
                <a:solidFill>
                  <a:schemeClr val="tx1">
                    <a:lumMod val="50000"/>
                    <a:lumOff val="50000"/>
                  </a:schemeClr>
                </a:solidFill>
                <a:latin typeface="Arial Black" pitchFamily="34" charset="0"/>
              </a:rPr>
              <a:t>procedure</a:t>
            </a:r>
            <a:endParaRPr lang="it-IT" sz="3200" dirty="0">
              <a:solidFill>
                <a:schemeClr val="tx1">
                  <a:lumMod val="50000"/>
                  <a:lumOff val="50000"/>
                </a:schemeClr>
              </a:solidFill>
              <a:latin typeface="Arial Black" pitchFamily="34" charset="0"/>
            </a:endParaRPr>
          </a:p>
        </p:txBody>
      </p:sp>
      <p:pic>
        <p:nvPicPr>
          <p:cNvPr id="19458" name="Picture 2" descr="http://y6.yzimg.com/s1/media/get/key.0007c49hiiqpf0gs/size.112x84"/>
          <p:cNvPicPr>
            <a:picLocks noChangeAspect="1" noChangeArrowheads="1"/>
          </p:cNvPicPr>
          <p:nvPr/>
        </p:nvPicPr>
        <p:blipFill>
          <a:blip r:embed="rId2"/>
          <a:srcRect/>
          <a:stretch>
            <a:fillRect/>
          </a:stretch>
        </p:blipFill>
        <p:spPr bwMode="auto">
          <a:xfrm>
            <a:off x="357158" y="1500174"/>
            <a:ext cx="2506352" cy="3714776"/>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1"/>
          <p:cNvSpPr txBox="1">
            <a:spLocks noChangeArrowheads="1"/>
          </p:cNvSpPr>
          <p:nvPr/>
        </p:nvSpPr>
        <p:spPr bwMode="auto">
          <a:xfrm>
            <a:off x="0" y="1285860"/>
            <a:ext cx="9144000" cy="4247317"/>
          </a:xfrm>
          <a:prstGeom prst="rect">
            <a:avLst/>
          </a:prstGeom>
          <a:noFill/>
          <a:ln w="9525">
            <a:noFill/>
            <a:miter lim="800000"/>
            <a:headEnd/>
            <a:tailEnd/>
          </a:ln>
        </p:spPr>
        <p:txBody>
          <a:bodyPr wrap="square">
            <a:spAutoFit/>
          </a:bodyPr>
          <a:lstStyle/>
          <a:p>
            <a:pPr algn="ctr"/>
            <a:r>
              <a:rPr lang="it-IT" dirty="0" smtClean="0">
                <a:latin typeface="Arial Black" pitchFamily="34" charset="0"/>
              </a:rPr>
              <a:t>Rischi analoghi sorgono altresì in relazione ai </a:t>
            </a:r>
            <a:r>
              <a:rPr lang="it-IT" b="1" dirty="0" smtClean="0">
                <a:solidFill>
                  <a:srgbClr val="FF0000"/>
                </a:solidFill>
                <a:latin typeface="Arial Black" pitchFamily="34" charset="0"/>
              </a:rPr>
              <a:t>danni alla persona del </a:t>
            </a:r>
            <a:r>
              <a:rPr lang="it-IT" dirty="0" smtClean="0">
                <a:solidFill>
                  <a:srgbClr val="FF0000"/>
                </a:solidFill>
                <a:latin typeface="Arial Black" pitchFamily="34" charset="0"/>
              </a:rPr>
              <a:t>conducente</a:t>
            </a:r>
            <a:r>
              <a:rPr lang="it-IT" dirty="0" smtClean="0">
                <a:latin typeface="Arial Black" pitchFamily="34" charset="0"/>
              </a:rPr>
              <a:t>, per cui l’applicabilità della procedura ex </a:t>
            </a:r>
            <a:r>
              <a:rPr lang="it-IT" dirty="0" smtClean="0">
                <a:solidFill>
                  <a:srgbClr val="FF0000"/>
                </a:solidFill>
                <a:latin typeface="Arial Black" pitchFamily="34" charset="0"/>
              </a:rPr>
              <a:t>Art. 149 C. Ass.</a:t>
            </a:r>
            <a:r>
              <a:rPr lang="it-IT" dirty="0" smtClean="0">
                <a:latin typeface="Arial Black" pitchFamily="34" charset="0"/>
              </a:rPr>
              <a:t> è limitata all’ipotesi di </a:t>
            </a:r>
            <a:r>
              <a:rPr lang="it-IT" b="1" dirty="0" smtClean="0">
                <a:solidFill>
                  <a:srgbClr val="0000CC"/>
                </a:solidFill>
                <a:latin typeface="Arial Black" pitchFamily="34" charset="0"/>
              </a:rPr>
              <a:t>lesioni c.d. </a:t>
            </a:r>
            <a:r>
              <a:rPr lang="it-IT" b="1" dirty="0" err="1" smtClean="0">
                <a:solidFill>
                  <a:srgbClr val="0000CC"/>
                </a:solidFill>
                <a:latin typeface="Arial Black" pitchFamily="34" charset="0"/>
              </a:rPr>
              <a:t>micropermanenti</a:t>
            </a:r>
            <a:r>
              <a:rPr lang="it-IT" dirty="0" smtClean="0">
                <a:latin typeface="Arial Black" pitchFamily="34" charset="0"/>
              </a:rPr>
              <a:t>. Il problema, infatti, riguarda i casi </a:t>
            </a:r>
            <a:r>
              <a:rPr lang="it-IT" i="1" dirty="0" smtClean="0">
                <a:latin typeface="Arial Black" pitchFamily="34" charset="0"/>
              </a:rPr>
              <a:t>“</a:t>
            </a:r>
            <a:r>
              <a:rPr lang="it-IT" i="1" dirty="0" err="1" smtClean="0">
                <a:latin typeface="Arial Black" pitchFamily="34" charset="0"/>
              </a:rPr>
              <a:t>border</a:t>
            </a:r>
            <a:r>
              <a:rPr lang="it-IT" i="1" dirty="0" smtClean="0">
                <a:latin typeface="Arial Black" pitchFamily="34" charset="0"/>
              </a:rPr>
              <a:t> </a:t>
            </a:r>
            <a:r>
              <a:rPr lang="it-IT" i="1" dirty="0" err="1" smtClean="0">
                <a:latin typeface="Arial Black" pitchFamily="34" charset="0"/>
              </a:rPr>
              <a:t>line</a:t>
            </a:r>
            <a:r>
              <a:rPr lang="it-IT" i="1" dirty="0" smtClean="0">
                <a:latin typeface="Arial Black" pitchFamily="34" charset="0"/>
              </a:rPr>
              <a:t>”</a:t>
            </a:r>
            <a:r>
              <a:rPr lang="it-IT" dirty="0" smtClean="0">
                <a:latin typeface="Arial Black" pitchFamily="34" charset="0"/>
              </a:rPr>
              <a:t>, in cui </a:t>
            </a:r>
            <a:r>
              <a:rPr lang="it-IT" i="1" dirty="0" smtClean="0">
                <a:latin typeface="Arial Black" pitchFamily="34" charset="0"/>
              </a:rPr>
              <a:t>non è certo che i postumi permanenti delle lesioni riportate dal conducente possano essere inquadrate all’interno del limite previsto dall’</a:t>
            </a:r>
            <a:r>
              <a:rPr lang="it-IT" i="1" dirty="0" smtClean="0">
                <a:solidFill>
                  <a:srgbClr val="FF0000"/>
                </a:solidFill>
                <a:latin typeface="Arial Black" pitchFamily="34" charset="0"/>
              </a:rPr>
              <a:t>art. 139 C. Ass.</a:t>
            </a:r>
          </a:p>
          <a:p>
            <a:pPr algn="ctr"/>
            <a:r>
              <a:rPr lang="it-IT" dirty="0" smtClean="0">
                <a:latin typeface="Arial Black" pitchFamily="34" charset="0"/>
              </a:rPr>
              <a:t>Le conseguenze di tale incertezza sono rilevanti sia nella fase stragiudiziale che nella eventuale fase giudiziale: nella prima, infatti, potrebbero sorgere questioni tra le compagnie assicuratrici in ordine alla «competenza» a risarcire il danno; nella seconda, il danneggiato si vedrà costretto a citare in giudizio entrambe le compagnie (la propria e quella del veicolo antagonista), per non correre il rischio di scoprire solo all’esito della consulenza tecnica medico-legale disposta dal giudice (o magari ancora oltre) che il soggetto evocato in giudizio non era in realtà il vero legittimato passivo.</a:t>
            </a:r>
            <a:endParaRPr lang="it-IT" dirty="0">
              <a:latin typeface="Arial Black" pitchFamily="34" charset="0"/>
            </a:endParaRPr>
          </a:p>
        </p:txBody>
      </p:sp>
      <p:sp>
        <p:nvSpPr>
          <p:cNvPr id="43013" name="CasellaDiTesto 4"/>
          <p:cNvSpPr txBox="1">
            <a:spLocks noChangeArrowheads="1"/>
          </p:cNvSpPr>
          <p:nvPr/>
        </p:nvSpPr>
        <p:spPr bwMode="auto">
          <a:xfrm>
            <a:off x="0" y="571480"/>
            <a:ext cx="9144000" cy="584775"/>
          </a:xfrm>
          <a:prstGeom prst="rect">
            <a:avLst/>
          </a:prstGeom>
          <a:noFill/>
          <a:ln w="9525">
            <a:noFill/>
            <a:miter lim="800000"/>
            <a:headEnd/>
            <a:tailEnd/>
          </a:ln>
        </p:spPr>
        <p:txBody>
          <a:bodyPr wrap="square">
            <a:spAutoFit/>
          </a:bodyPr>
          <a:lstStyle/>
          <a:p>
            <a:pPr algn="ctr"/>
            <a:r>
              <a:rPr lang="it-IT" sz="3200" dirty="0" smtClean="0">
                <a:solidFill>
                  <a:schemeClr val="tx1">
                    <a:lumMod val="50000"/>
                    <a:lumOff val="50000"/>
                  </a:schemeClr>
                </a:solidFill>
                <a:latin typeface="Arial Black" pitchFamily="34" charset="0"/>
              </a:rPr>
              <a:t>3° </a:t>
            </a:r>
            <a:r>
              <a:rPr lang="it-IT" sz="3200" dirty="0">
                <a:solidFill>
                  <a:schemeClr val="tx1">
                    <a:lumMod val="50000"/>
                    <a:lumOff val="50000"/>
                  </a:schemeClr>
                </a:solidFill>
                <a:latin typeface="Arial Black" pitchFamily="34" charset="0"/>
              </a:rPr>
              <a:t>rischio di duplicazione di </a:t>
            </a:r>
            <a:r>
              <a:rPr lang="it-IT" sz="3200" dirty="0" smtClean="0">
                <a:solidFill>
                  <a:schemeClr val="tx1">
                    <a:lumMod val="50000"/>
                    <a:lumOff val="50000"/>
                  </a:schemeClr>
                </a:solidFill>
                <a:latin typeface="Arial Black" pitchFamily="34" charset="0"/>
              </a:rPr>
              <a:t>procedure</a:t>
            </a:r>
            <a:endParaRPr lang="it-IT" sz="32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1"/>
          <p:cNvSpPr txBox="1">
            <a:spLocks noChangeArrowheads="1"/>
          </p:cNvSpPr>
          <p:nvPr/>
        </p:nvSpPr>
        <p:spPr bwMode="auto">
          <a:xfrm>
            <a:off x="285720" y="1285860"/>
            <a:ext cx="4143404" cy="4154984"/>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Sia per quanto riguarda le </a:t>
            </a:r>
            <a:r>
              <a:rPr lang="it-IT" sz="2400" dirty="0" smtClean="0">
                <a:solidFill>
                  <a:srgbClr val="FF0000"/>
                </a:solidFill>
                <a:latin typeface="Arial Black" pitchFamily="34" charset="0"/>
              </a:rPr>
              <a:t>denuncia del sinistro e la conseguente richiesta di risarcimento</a:t>
            </a:r>
            <a:r>
              <a:rPr lang="it-IT" sz="2400" dirty="0" smtClean="0">
                <a:latin typeface="Arial Black" pitchFamily="34" charset="0"/>
              </a:rPr>
              <a:t>, che le </a:t>
            </a:r>
            <a:r>
              <a:rPr lang="it-IT" sz="2400" dirty="0" smtClean="0">
                <a:solidFill>
                  <a:srgbClr val="FF0000"/>
                </a:solidFill>
                <a:latin typeface="Arial Black" pitchFamily="34" charset="0"/>
              </a:rPr>
              <a:t>modalità</a:t>
            </a:r>
            <a:r>
              <a:rPr lang="it-IT" sz="2400" dirty="0" smtClean="0">
                <a:latin typeface="Arial Black" pitchFamily="34" charset="0"/>
              </a:rPr>
              <a:t> ed i </a:t>
            </a:r>
            <a:r>
              <a:rPr lang="it-IT" sz="2400" dirty="0" smtClean="0">
                <a:solidFill>
                  <a:srgbClr val="FF0000"/>
                </a:solidFill>
                <a:latin typeface="Arial Black" pitchFamily="34" charset="0"/>
              </a:rPr>
              <a:t>termini temporali</a:t>
            </a:r>
            <a:r>
              <a:rPr lang="it-IT" sz="2400" dirty="0" smtClean="0">
                <a:latin typeface="Arial Black" pitchFamily="34" charset="0"/>
              </a:rPr>
              <a:t>, le considerazioni sono analoghe a quella già viste nella procedura risarcitoria ordinaria.</a:t>
            </a:r>
            <a:endParaRPr lang="it-IT" sz="2400" dirty="0">
              <a:latin typeface="Arial Black" pitchFamily="34" charset="0"/>
            </a:endParaRPr>
          </a:p>
        </p:txBody>
      </p:sp>
      <p:sp>
        <p:nvSpPr>
          <p:cNvPr id="43013" name="CasellaDiTesto 4"/>
          <p:cNvSpPr txBox="1">
            <a:spLocks noChangeArrowheads="1"/>
          </p:cNvSpPr>
          <p:nvPr/>
        </p:nvSpPr>
        <p:spPr bwMode="auto">
          <a:xfrm>
            <a:off x="0" y="571480"/>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Il risarcimento del danno</a:t>
            </a:r>
            <a:endParaRPr lang="it-IT" sz="3600" dirty="0">
              <a:solidFill>
                <a:schemeClr val="tx1">
                  <a:lumMod val="50000"/>
                  <a:lumOff val="50000"/>
                </a:schemeClr>
              </a:solidFill>
              <a:latin typeface="Arial Black" pitchFamily="34" charset="0"/>
            </a:endParaRPr>
          </a:p>
        </p:txBody>
      </p:sp>
      <p:pic>
        <p:nvPicPr>
          <p:cNvPr id="7" name="Picture 4" descr="http://www.lostato.it/wp-content/uploads/2010/09/euro.jpg"/>
          <p:cNvPicPr>
            <a:picLocks noChangeAspect="1" noChangeArrowheads="1"/>
          </p:cNvPicPr>
          <p:nvPr/>
        </p:nvPicPr>
        <p:blipFill>
          <a:blip r:embed="rId2"/>
          <a:srcRect/>
          <a:stretch>
            <a:fillRect/>
          </a:stretch>
        </p:blipFill>
        <p:spPr bwMode="auto">
          <a:xfrm>
            <a:off x="4572000" y="1428735"/>
            <a:ext cx="4286280" cy="3923595"/>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sellaDiTesto 3"/>
          <p:cNvSpPr txBox="1">
            <a:spLocks noChangeArrowheads="1"/>
          </p:cNvSpPr>
          <p:nvPr/>
        </p:nvSpPr>
        <p:spPr bwMode="auto">
          <a:xfrm>
            <a:off x="2428860" y="1142984"/>
            <a:ext cx="6715140" cy="5062924"/>
          </a:xfrm>
          <a:prstGeom prst="rect">
            <a:avLst/>
          </a:prstGeom>
          <a:noFill/>
          <a:ln w="9525">
            <a:noFill/>
            <a:miter lim="800000"/>
            <a:headEnd/>
            <a:tailEnd/>
          </a:ln>
        </p:spPr>
        <p:txBody>
          <a:bodyPr wrap="square">
            <a:spAutoFit/>
          </a:bodyPr>
          <a:lstStyle/>
          <a:p>
            <a:pPr algn="ctr"/>
            <a:r>
              <a:rPr lang="it-IT" sz="1900" dirty="0" smtClean="0">
                <a:latin typeface="Arial Black" pitchFamily="34" charset="0"/>
              </a:rPr>
              <a:t>L’</a:t>
            </a:r>
            <a:r>
              <a:rPr lang="it-IT" sz="1900" u="sng" dirty="0" smtClean="0">
                <a:solidFill>
                  <a:srgbClr val="000099"/>
                </a:solidFill>
                <a:latin typeface="Arial Black" pitchFamily="34" charset="0"/>
              </a:rPr>
              <a:t>art. 9 del D.P.R. n. 254/2006</a:t>
            </a:r>
            <a:r>
              <a:rPr lang="it-IT" sz="1900" dirty="0" smtClean="0">
                <a:latin typeface="Arial Black" pitchFamily="34" charset="0"/>
              </a:rPr>
              <a:t> pone l’obbligo a carico dell’impresa assicurativa di offrire assistenza tecnica ed informativa ai danneggiati.</a:t>
            </a:r>
          </a:p>
          <a:p>
            <a:pPr algn="ctr"/>
            <a:r>
              <a:rPr lang="it-IT" sz="1900" dirty="0" smtClean="0">
                <a:latin typeface="Arial Black" pitchFamily="34" charset="0"/>
              </a:rPr>
              <a:t>In particolare, è previsto che l’assicurazione, nell’adempimento degli obblighi contrattuali di </a:t>
            </a:r>
            <a:r>
              <a:rPr lang="it-IT" sz="1900" b="1" i="1" dirty="0" smtClean="0">
                <a:solidFill>
                  <a:srgbClr val="FF0000"/>
                </a:solidFill>
                <a:latin typeface="Arial Black" pitchFamily="34" charset="0"/>
              </a:rPr>
              <a:t>correttezza</a:t>
            </a:r>
            <a:r>
              <a:rPr lang="it-IT" sz="1900" dirty="0" smtClean="0">
                <a:latin typeface="Arial Black" pitchFamily="34" charset="0"/>
              </a:rPr>
              <a:t> e </a:t>
            </a:r>
            <a:r>
              <a:rPr lang="it-IT" sz="1900" b="1" i="1" dirty="0" smtClean="0">
                <a:solidFill>
                  <a:srgbClr val="FF0000"/>
                </a:solidFill>
                <a:latin typeface="Arial Black" pitchFamily="34" charset="0"/>
              </a:rPr>
              <a:t>buona fede</a:t>
            </a:r>
            <a:r>
              <a:rPr lang="it-IT" sz="1900" dirty="0" smtClean="0">
                <a:latin typeface="Arial Black" pitchFamily="34" charset="0"/>
              </a:rPr>
              <a:t>, </a:t>
            </a:r>
            <a:r>
              <a:rPr lang="it-IT" sz="1900" u="sng" dirty="0" smtClean="0">
                <a:solidFill>
                  <a:srgbClr val="000099"/>
                </a:solidFill>
                <a:latin typeface="Arial Black" pitchFamily="34" charset="0"/>
              </a:rPr>
              <a:t>fornisce al danneggiato ogni assistenza informativa e tecnica utile per consentire la migliore prestazione del servizio e la piena realizzazione del diritto al risarcimento del danno</a:t>
            </a:r>
            <a:r>
              <a:rPr lang="it-IT" sz="1900" dirty="0" smtClean="0">
                <a:latin typeface="Arial Black" pitchFamily="34" charset="0"/>
              </a:rPr>
              <a:t>. Tali obblighi comprendono, in particolare, il supporto tecnico nella compilazione della richiesta di risarcimento, anche ai fini della quantificazione dei danni alle cose e ai veicoli, il suo controllo e l’eventuale integrazione, l’illustrazione e la precisazione dei criteri di responsabilità. </a:t>
            </a:r>
          </a:p>
          <a:p>
            <a:pPr algn="ctr"/>
            <a:endParaRPr lang="it-IT" sz="1900" b="1" dirty="0">
              <a:solidFill>
                <a:srgbClr val="FF0000"/>
              </a:solidFill>
              <a:latin typeface="Arial Black" pitchFamily="34" charset="0"/>
            </a:endParaRPr>
          </a:p>
        </p:txBody>
      </p:sp>
      <p:sp>
        <p:nvSpPr>
          <p:cNvPr id="46085" name="CasellaDiTesto 6"/>
          <p:cNvSpPr txBox="1">
            <a:spLocks noChangeArrowheads="1"/>
          </p:cNvSpPr>
          <p:nvPr/>
        </p:nvSpPr>
        <p:spPr bwMode="auto">
          <a:xfrm>
            <a:off x="0" y="476250"/>
            <a:ext cx="9144000"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Assistenza tecnica ed informativa</a:t>
            </a:r>
          </a:p>
        </p:txBody>
      </p:sp>
      <p:pic>
        <p:nvPicPr>
          <p:cNvPr id="46086" name="Picture 10" descr="http://locali.data.kataweb.it/kpmimages/kpm3/gloc/gazzetta-di-modena/2010/08/28/jpg_2296485.jpg"/>
          <p:cNvPicPr>
            <a:picLocks noChangeAspect="1" noChangeArrowheads="1"/>
          </p:cNvPicPr>
          <p:nvPr/>
        </p:nvPicPr>
        <p:blipFill>
          <a:blip r:embed="rId2"/>
          <a:srcRect/>
          <a:stretch>
            <a:fillRect/>
          </a:stretch>
        </p:blipFill>
        <p:spPr bwMode="auto">
          <a:xfrm>
            <a:off x="142844" y="1214422"/>
            <a:ext cx="2305723" cy="1857388"/>
          </a:xfrm>
          <a:prstGeom prst="rect">
            <a:avLst/>
          </a:prstGeom>
          <a:noFill/>
          <a:ln w="9525">
            <a:noFill/>
            <a:miter lim="800000"/>
            <a:headEnd/>
            <a:tailEnd/>
          </a:ln>
        </p:spPr>
      </p:pic>
      <p:pic>
        <p:nvPicPr>
          <p:cNvPr id="8" name="Picture 14" descr="sinistri"/>
          <p:cNvPicPr>
            <a:picLocks noChangeAspect="1" noChangeArrowheads="1"/>
          </p:cNvPicPr>
          <p:nvPr/>
        </p:nvPicPr>
        <p:blipFill>
          <a:blip r:embed="rId3"/>
          <a:srcRect/>
          <a:stretch>
            <a:fillRect/>
          </a:stretch>
        </p:blipFill>
        <p:spPr bwMode="auto">
          <a:xfrm>
            <a:off x="214282" y="3357562"/>
            <a:ext cx="2214578" cy="1898010"/>
          </a:xfrm>
          <a:prstGeom prst="rect">
            <a:avLst/>
          </a:prstGeom>
          <a:noFill/>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asellaDiTesto 3"/>
          <p:cNvSpPr txBox="1">
            <a:spLocks noChangeArrowheads="1"/>
          </p:cNvSpPr>
          <p:nvPr/>
        </p:nvSpPr>
        <p:spPr bwMode="auto">
          <a:xfrm>
            <a:off x="214282" y="1214422"/>
            <a:ext cx="8715435" cy="2462213"/>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L’</a:t>
            </a:r>
            <a:r>
              <a:rPr lang="it-IT" sz="2200" u="sng" dirty="0" smtClean="0">
                <a:solidFill>
                  <a:srgbClr val="000099"/>
                </a:solidFill>
                <a:latin typeface="Arial Black" pitchFamily="34" charset="0"/>
              </a:rPr>
              <a:t>art. 13 del D.P.R. n. 254/2006</a:t>
            </a:r>
            <a:r>
              <a:rPr lang="it-IT" sz="2200" dirty="0" smtClean="0">
                <a:latin typeface="Arial Black" pitchFamily="34" charset="0"/>
              </a:rPr>
              <a:t> prevede l’</a:t>
            </a:r>
            <a:r>
              <a:rPr lang="it-IT" sz="2200" dirty="0" smtClean="0">
                <a:solidFill>
                  <a:srgbClr val="000099"/>
                </a:solidFill>
                <a:latin typeface="Arial Black" pitchFamily="34" charset="0"/>
              </a:rPr>
              <a:t>obbligo per le imprese di assicurazione di stipulare una convenzione per la regolazione contabile dei rapporti economici, attraverso la costituzione di una stanza di compensazione</a:t>
            </a:r>
            <a:r>
              <a:rPr lang="it-IT" sz="2200" dirty="0" smtClean="0">
                <a:latin typeface="Arial Black" pitchFamily="34" charset="0"/>
              </a:rPr>
              <a:t>. L’attività di quest’ultima deve svolgersi in regime di completa autonomia rispetto alle imprese e ai loro organismi associativi. </a:t>
            </a:r>
            <a:endParaRPr lang="it-IT" sz="2200" b="1" dirty="0">
              <a:solidFill>
                <a:srgbClr val="FF0000"/>
              </a:solidFill>
              <a:latin typeface="Arial Black" pitchFamily="34" charset="0"/>
            </a:endParaRPr>
          </a:p>
        </p:txBody>
      </p:sp>
      <p:sp>
        <p:nvSpPr>
          <p:cNvPr id="47109" name="CasellaDiTesto 6"/>
          <p:cNvSpPr txBox="1">
            <a:spLocks noChangeArrowheads="1"/>
          </p:cNvSpPr>
          <p:nvPr/>
        </p:nvSpPr>
        <p:spPr bwMode="auto">
          <a:xfrm>
            <a:off x="214282" y="476250"/>
            <a:ext cx="8572560"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La convenzione CARD</a:t>
            </a:r>
          </a:p>
        </p:txBody>
      </p:sp>
      <p:pic>
        <p:nvPicPr>
          <p:cNvPr id="47110" name="Picture 10" descr="http://consumatori.myblog.it/media/01/00/319383475.jpg"/>
          <p:cNvPicPr>
            <a:picLocks noChangeAspect="1" noChangeArrowheads="1"/>
          </p:cNvPicPr>
          <p:nvPr/>
        </p:nvPicPr>
        <p:blipFill>
          <a:blip r:embed="rId2"/>
          <a:srcRect/>
          <a:stretch>
            <a:fillRect/>
          </a:stretch>
        </p:blipFill>
        <p:spPr bwMode="auto">
          <a:xfrm>
            <a:off x="2357421" y="3714752"/>
            <a:ext cx="4579385" cy="2232026"/>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9"/>
          <p:cNvSpPr txBox="1">
            <a:spLocks noChangeArrowheads="1"/>
          </p:cNvSpPr>
          <p:nvPr/>
        </p:nvSpPr>
        <p:spPr bwMode="auto">
          <a:xfrm>
            <a:off x="357158" y="1285860"/>
            <a:ext cx="8572559" cy="4524315"/>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La </a:t>
            </a:r>
            <a:r>
              <a:rPr lang="it-IT" sz="2400" b="1" u="sng" dirty="0" smtClean="0">
                <a:solidFill>
                  <a:srgbClr val="FF0000"/>
                </a:solidFill>
                <a:latin typeface="Arial Black" pitchFamily="34" charset="0"/>
              </a:rPr>
              <a:t>procedura ordinaria di risarcimento</a:t>
            </a:r>
            <a:r>
              <a:rPr lang="it-IT" sz="2400" dirty="0" smtClean="0">
                <a:latin typeface="Arial Black" pitchFamily="34" charset="0"/>
              </a:rPr>
              <a:t> è disciplinata dall’</a:t>
            </a:r>
            <a:r>
              <a:rPr lang="it-IT" sz="2400" dirty="0" smtClean="0">
                <a:solidFill>
                  <a:srgbClr val="FF0000"/>
                </a:solidFill>
                <a:latin typeface="Arial Black" pitchFamily="34" charset="0"/>
              </a:rPr>
              <a:t>art. </a:t>
            </a:r>
            <a:r>
              <a:rPr lang="it-IT" sz="2400" b="1" dirty="0" smtClean="0">
                <a:solidFill>
                  <a:srgbClr val="FF0000"/>
                </a:solidFill>
                <a:latin typeface="Arial Black" pitchFamily="34" charset="0"/>
              </a:rPr>
              <a:t>144 C. Ass.</a:t>
            </a:r>
            <a:r>
              <a:rPr lang="it-IT" sz="2400" dirty="0" smtClean="0">
                <a:latin typeface="Arial Black" pitchFamily="34" charset="0"/>
              </a:rPr>
              <a:t> ed è regolata, nelle sue </a:t>
            </a:r>
            <a:r>
              <a:rPr lang="it-IT" sz="2400" dirty="0" smtClean="0">
                <a:solidFill>
                  <a:srgbClr val="0000CC"/>
                </a:solidFill>
                <a:latin typeface="Arial Black" pitchFamily="34" charset="0"/>
              </a:rPr>
              <a:t>varie fasi</a:t>
            </a:r>
            <a:r>
              <a:rPr lang="it-IT" sz="2400" dirty="0" smtClean="0">
                <a:latin typeface="Arial Black" pitchFamily="34" charset="0"/>
              </a:rPr>
              <a:t>, dagli </a:t>
            </a:r>
            <a:r>
              <a:rPr lang="it-IT" sz="2400" b="1" dirty="0" smtClean="0">
                <a:solidFill>
                  <a:srgbClr val="FF0000"/>
                </a:solidFill>
                <a:latin typeface="Arial Black" pitchFamily="34" charset="0"/>
              </a:rPr>
              <a:t>artt. 143, 145, 146, 147 e 148 </a:t>
            </a:r>
            <a:r>
              <a:rPr lang="it-IT" sz="2400" b="1" dirty="0" err="1" smtClean="0">
                <a:solidFill>
                  <a:srgbClr val="FF0000"/>
                </a:solidFill>
                <a:latin typeface="Arial Black" pitchFamily="34" charset="0"/>
              </a:rPr>
              <a:t>C.Ass</a:t>
            </a:r>
            <a:r>
              <a:rPr lang="it-IT" sz="2400" dirty="0" smtClean="0">
                <a:latin typeface="Arial Black" pitchFamily="34" charset="0"/>
              </a:rPr>
              <a:t>. </a:t>
            </a:r>
          </a:p>
          <a:p>
            <a:pPr algn="ctr"/>
            <a:r>
              <a:rPr lang="it-IT" sz="2400" dirty="0" smtClean="0">
                <a:latin typeface="Arial Black" pitchFamily="34" charset="0"/>
              </a:rPr>
              <a:t>Il 1° comma dell’art. 144 prevede che il danneggiato per sinistro causato dalla circolazione di un veicolo o di un natante (per i quali vi è obbligo di assicurazione), ha </a:t>
            </a:r>
            <a:r>
              <a:rPr lang="it-IT" sz="2400" b="1" i="1" dirty="0" smtClean="0">
                <a:solidFill>
                  <a:srgbClr val="FF0000"/>
                </a:solidFill>
                <a:latin typeface="Arial Black" pitchFamily="34" charset="0"/>
              </a:rPr>
              <a:t>azione diretta</a:t>
            </a:r>
            <a:r>
              <a:rPr lang="it-IT" sz="2400" dirty="0" smtClean="0">
                <a:latin typeface="Arial Black" pitchFamily="34" charset="0"/>
              </a:rPr>
              <a:t> per il risarcimento del danno nei confronti dell’impresa di assicurazione del responsabile civile, entro i limiti delle somme per le quali è stata stipulata la stessa.</a:t>
            </a:r>
            <a:endParaRPr lang="it-IT" sz="2400" dirty="0">
              <a:latin typeface="Arial Black" pitchFamily="34" charset="0"/>
            </a:endParaRPr>
          </a:p>
        </p:txBody>
      </p:sp>
      <p:sp>
        <p:nvSpPr>
          <p:cNvPr id="8197" name="CasellaDiTesto 13"/>
          <p:cNvSpPr txBox="1">
            <a:spLocks noChangeArrowheads="1"/>
          </p:cNvSpPr>
          <p:nvPr/>
        </p:nvSpPr>
        <p:spPr bwMode="auto">
          <a:xfrm>
            <a:off x="0" y="549275"/>
            <a:ext cx="9143999"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La procedura </a:t>
            </a:r>
            <a:r>
              <a:rPr lang="it-IT" sz="3600" dirty="0" smtClean="0">
                <a:solidFill>
                  <a:schemeClr val="tx1">
                    <a:lumMod val="50000"/>
                    <a:lumOff val="50000"/>
                  </a:schemeClr>
                </a:solidFill>
                <a:latin typeface="Arial Black" pitchFamily="34" charset="0"/>
              </a:rPr>
              <a:t>risarcitoria ordinaria</a:t>
            </a:r>
            <a:endParaRPr lang="it-IT" sz="36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sellaDiTesto 3"/>
          <p:cNvSpPr txBox="1">
            <a:spLocks noChangeArrowheads="1"/>
          </p:cNvSpPr>
          <p:nvPr/>
        </p:nvSpPr>
        <p:spPr bwMode="auto">
          <a:xfrm>
            <a:off x="285720" y="1052736"/>
            <a:ext cx="8572560" cy="2462213"/>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L’adesione alla convenzione è </a:t>
            </a:r>
            <a:r>
              <a:rPr lang="it-IT" sz="2200" u="sng" dirty="0" smtClean="0">
                <a:solidFill>
                  <a:srgbClr val="FF0000"/>
                </a:solidFill>
                <a:latin typeface="Arial Black" pitchFamily="34" charset="0"/>
              </a:rPr>
              <a:t>obbligatoria per tutte le imprese con sede legale in Italia</a:t>
            </a:r>
            <a:r>
              <a:rPr lang="it-IT" sz="2200" dirty="0" smtClean="0">
                <a:latin typeface="Arial Black" pitchFamily="34" charset="0"/>
              </a:rPr>
              <a:t>. Alla convenzione possono aderire anche le imprese dell’Unione Europea che operano in Italia in regime di stabilimento o prestazione di servizi, secondo quanto previsto dall’</a:t>
            </a:r>
            <a:r>
              <a:rPr lang="it-IT" sz="2200" dirty="0" smtClean="0">
                <a:solidFill>
                  <a:srgbClr val="FF0000"/>
                </a:solidFill>
                <a:latin typeface="Arial Black" pitchFamily="34" charset="0"/>
              </a:rPr>
              <a:t>art. 150, 2° comma, C. Ass.</a:t>
            </a:r>
            <a:r>
              <a:rPr lang="it-IT" sz="2200" dirty="0" smtClean="0">
                <a:latin typeface="Arial Black" pitchFamily="34" charset="0"/>
              </a:rPr>
              <a:t>, e che intendono aderire al sistema del risarcimento diretto.</a:t>
            </a:r>
            <a:endParaRPr lang="it-IT" sz="2800" b="1" dirty="0">
              <a:solidFill>
                <a:srgbClr val="FF0000"/>
              </a:solidFill>
              <a:latin typeface="Arial Black" pitchFamily="34" charset="0"/>
            </a:endParaRPr>
          </a:p>
        </p:txBody>
      </p:sp>
      <p:sp>
        <p:nvSpPr>
          <p:cNvPr id="48133" name="CasellaDiTesto 6"/>
          <p:cNvSpPr txBox="1">
            <a:spLocks noChangeArrowheads="1"/>
          </p:cNvSpPr>
          <p:nvPr/>
        </p:nvSpPr>
        <p:spPr bwMode="auto">
          <a:xfrm>
            <a:off x="357158" y="332656"/>
            <a:ext cx="857256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La convenzione CARD</a:t>
            </a:r>
            <a:endParaRPr lang="it-IT" sz="3600" dirty="0">
              <a:solidFill>
                <a:schemeClr val="tx1">
                  <a:lumMod val="50000"/>
                  <a:lumOff val="50000"/>
                </a:schemeClr>
              </a:solidFill>
              <a:latin typeface="Arial Black" pitchFamily="34" charset="0"/>
            </a:endParaRPr>
          </a:p>
        </p:txBody>
      </p:sp>
      <p:pic>
        <p:nvPicPr>
          <p:cNvPr id="48134" name="Picture 10" descr="http://antonellamascia.files.wordpress.com/2010/07/bandiera-ue.jpg"/>
          <p:cNvPicPr>
            <a:picLocks noChangeAspect="1" noChangeArrowheads="1"/>
          </p:cNvPicPr>
          <p:nvPr/>
        </p:nvPicPr>
        <p:blipFill>
          <a:blip r:embed="rId2"/>
          <a:srcRect/>
          <a:stretch>
            <a:fillRect/>
          </a:stretch>
        </p:blipFill>
        <p:spPr bwMode="auto">
          <a:xfrm>
            <a:off x="1476375" y="3573016"/>
            <a:ext cx="3295650" cy="2274887"/>
          </a:xfrm>
          <a:prstGeom prst="rect">
            <a:avLst/>
          </a:prstGeom>
          <a:noFill/>
          <a:ln w="9525">
            <a:noFill/>
            <a:miter lim="800000"/>
            <a:headEnd/>
            <a:tailEnd/>
          </a:ln>
        </p:spPr>
      </p:pic>
      <p:pic>
        <p:nvPicPr>
          <p:cNvPr id="48135" name="Picture 12" descr="http://www.coe.int/t/dc/av/System/slideshow/images/20100707_events/1.jpg"/>
          <p:cNvPicPr>
            <a:picLocks noChangeAspect="1" noChangeArrowheads="1"/>
          </p:cNvPicPr>
          <p:nvPr/>
        </p:nvPicPr>
        <p:blipFill>
          <a:blip r:embed="rId3"/>
          <a:srcRect/>
          <a:stretch>
            <a:fillRect/>
          </a:stretch>
        </p:blipFill>
        <p:spPr bwMode="auto">
          <a:xfrm>
            <a:off x="4929190" y="3520834"/>
            <a:ext cx="3248967" cy="2284430"/>
          </a:xfrm>
          <a:prstGeom prst="rect">
            <a:avLst/>
          </a:prstGeom>
          <a:noFill/>
          <a:ln w="9525">
            <a:noFill/>
            <a:miter lim="800000"/>
            <a:headEnd/>
            <a:tailEnd/>
          </a:ln>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asellaDiTesto 3"/>
          <p:cNvSpPr txBox="1">
            <a:spLocks noChangeArrowheads="1"/>
          </p:cNvSpPr>
          <p:nvPr/>
        </p:nvSpPr>
        <p:spPr bwMode="auto">
          <a:xfrm>
            <a:off x="214282" y="1214422"/>
            <a:ext cx="8643997" cy="4493538"/>
          </a:xfrm>
          <a:prstGeom prst="rect">
            <a:avLst/>
          </a:prstGeom>
          <a:noFill/>
          <a:ln w="9525">
            <a:noFill/>
            <a:miter lim="800000"/>
            <a:headEnd/>
            <a:tailEnd/>
          </a:ln>
        </p:spPr>
        <p:txBody>
          <a:bodyPr wrap="square">
            <a:spAutoFit/>
          </a:bodyPr>
          <a:lstStyle/>
          <a:p>
            <a:pPr algn="ctr"/>
            <a:r>
              <a:rPr lang="it-IT" sz="2200" u="sng" dirty="0" smtClean="0">
                <a:solidFill>
                  <a:srgbClr val="00B050"/>
                </a:solidFill>
                <a:latin typeface="Arial Black" pitchFamily="34" charset="0"/>
              </a:rPr>
              <a:t>Per i danni a cose le compensazioni avvengono sulla base di costi medi</a:t>
            </a:r>
            <a:r>
              <a:rPr lang="it-IT" sz="2200" dirty="0" smtClean="0">
                <a:solidFill>
                  <a:srgbClr val="00B050"/>
                </a:solidFill>
                <a:latin typeface="Arial Black" pitchFamily="34" charset="0"/>
              </a:rPr>
              <a:t> </a:t>
            </a:r>
            <a:r>
              <a:rPr lang="it-IT" sz="2200" dirty="0" smtClean="0">
                <a:latin typeface="Arial Black" pitchFamily="34" charset="0"/>
              </a:rPr>
              <a:t>che possono essere differenziati per macroaree territorialmente omogenee in numero non superiore a tre, mentre </a:t>
            </a:r>
            <a:r>
              <a:rPr lang="it-IT" sz="2200" u="sng" dirty="0" smtClean="0">
                <a:solidFill>
                  <a:srgbClr val="FF0000"/>
                </a:solidFill>
                <a:latin typeface="Arial Black" pitchFamily="34" charset="0"/>
              </a:rPr>
              <a:t>per i danni alla persona, le compensazioni possono avvenire anche sulla base di meccanismi che prevedano l’applicazione di franchigie a carico dell’impresa che ha risarcito il danno, secondo le regole definite dalla convenzione</a:t>
            </a:r>
            <a:r>
              <a:rPr lang="it-IT" sz="2200" dirty="0" smtClean="0">
                <a:latin typeface="Arial Black" pitchFamily="34" charset="0"/>
              </a:rPr>
              <a:t>. I valori dei costi medi e delle eventuali franchigie vengono calcolati annualmente sulla base dei risarcimenti effettivamente corrisposti nell’esercizio precedente per i sinistri rientranti nell’ambito di applicazione del sistema di risarcimento diretto.</a:t>
            </a:r>
            <a:endParaRPr lang="it-IT" sz="2200" dirty="0">
              <a:latin typeface="Arial Black" pitchFamily="34" charset="0"/>
            </a:endParaRPr>
          </a:p>
        </p:txBody>
      </p:sp>
      <p:sp>
        <p:nvSpPr>
          <p:cNvPr id="49157" name="CasellaDiTesto 6"/>
          <p:cNvSpPr txBox="1">
            <a:spLocks noChangeArrowheads="1"/>
          </p:cNvSpPr>
          <p:nvPr/>
        </p:nvSpPr>
        <p:spPr bwMode="auto">
          <a:xfrm>
            <a:off x="0" y="476250"/>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La convenzione CARD</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asellaDiTesto 3"/>
          <p:cNvSpPr txBox="1">
            <a:spLocks noChangeArrowheads="1"/>
          </p:cNvSpPr>
          <p:nvPr/>
        </p:nvSpPr>
        <p:spPr bwMode="auto">
          <a:xfrm>
            <a:off x="214283" y="1214422"/>
            <a:ext cx="4286279" cy="4278094"/>
          </a:xfrm>
          <a:prstGeom prst="rect">
            <a:avLst/>
          </a:prstGeom>
          <a:noFill/>
          <a:ln w="9525">
            <a:noFill/>
            <a:miter lim="800000"/>
            <a:headEnd/>
            <a:tailEnd/>
          </a:ln>
        </p:spPr>
        <p:txBody>
          <a:bodyPr wrap="square">
            <a:spAutoFit/>
          </a:bodyPr>
          <a:lstStyle/>
          <a:p>
            <a:pPr algn="ctr"/>
            <a:r>
              <a:rPr lang="it-IT" sz="2400" dirty="0" smtClean="0">
                <a:solidFill>
                  <a:srgbClr val="FF0000"/>
                </a:solidFill>
                <a:latin typeface="Arial Black" pitchFamily="34" charset="0"/>
              </a:rPr>
              <a:t>La convenzione CARD si divide strutturalmente in tre parti:</a:t>
            </a:r>
          </a:p>
          <a:p>
            <a:pPr algn="ctr"/>
            <a:endParaRPr lang="it-IT" sz="1600" dirty="0" smtClean="0">
              <a:solidFill>
                <a:srgbClr val="FF0000"/>
              </a:solidFill>
              <a:latin typeface="Arial Black" pitchFamily="34" charset="0"/>
            </a:endParaRPr>
          </a:p>
          <a:p>
            <a:pPr marL="457200" indent="-457200" algn="ctr"/>
            <a:r>
              <a:rPr lang="it-IT" sz="2400" dirty="0" smtClean="0">
                <a:solidFill>
                  <a:srgbClr val="FF0000"/>
                </a:solidFill>
                <a:latin typeface="Arial Black" pitchFamily="34" charset="0"/>
              </a:rPr>
              <a:t>1)</a:t>
            </a:r>
            <a:r>
              <a:rPr lang="it-IT" sz="2400" dirty="0" smtClean="0">
                <a:latin typeface="Arial Black" pitchFamily="34" charset="0"/>
              </a:rPr>
              <a:t> parte generale (</a:t>
            </a:r>
            <a:r>
              <a:rPr lang="it-IT" sz="2400" dirty="0" smtClean="0">
                <a:solidFill>
                  <a:srgbClr val="FF0000"/>
                </a:solidFill>
                <a:latin typeface="Arial Black" pitchFamily="34" charset="0"/>
              </a:rPr>
              <a:t>CG</a:t>
            </a:r>
            <a:r>
              <a:rPr lang="it-IT" sz="2400" dirty="0" smtClean="0">
                <a:latin typeface="Arial Black" pitchFamily="34" charset="0"/>
              </a:rPr>
              <a:t>);</a:t>
            </a:r>
          </a:p>
          <a:p>
            <a:pPr marL="457200" indent="-457200" algn="ctr"/>
            <a:endParaRPr lang="it-IT" sz="800" dirty="0" smtClean="0">
              <a:latin typeface="Arial Black" pitchFamily="34" charset="0"/>
            </a:endParaRPr>
          </a:p>
          <a:p>
            <a:pPr algn="ctr"/>
            <a:r>
              <a:rPr lang="it-IT" sz="2400" dirty="0" smtClean="0">
                <a:latin typeface="Arial Black" pitchFamily="34" charset="0"/>
              </a:rPr>
              <a:t> </a:t>
            </a:r>
            <a:r>
              <a:rPr lang="it-IT" sz="2400" dirty="0" smtClean="0">
                <a:solidFill>
                  <a:srgbClr val="FF0000"/>
                </a:solidFill>
                <a:latin typeface="Arial Black" pitchFamily="34" charset="0"/>
              </a:rPr>
              <a:t>2)</a:t>
            </a:r>
            <a:r>
              <a:rPr lang="it-IT" sz="2400" dirty="0" smtClean="0">
                <a:latin typeface="Arial Black" pitchFamily="34" charset="0"/>
              </a:rPr>
              <a:t> parte riguardante l’indennizzo diretto (</a:t>
            </a:r>
            <a:r>
              <a:rPr lang="it-IT" sz="2400" dirty="0" smtClean="0">
                <a:solidFill>
                  <a:srgbClr val="FF0000"/>
                </a:solidFill>
                <a:latin typeface="Arial Black" pitchFamily="34" charset="0"/>
              </a:rPr>
              <a:t>CID</a:t>
            </a:r>
            <a:r>
              <a:rPr lang="it-IT" sz="2400" dirty="0" smtClean="0">
                <a:latin typeface="Arial Black" pitchFamily="34" charset="0"/>
              </a:rPr>
              <a:t>);</a:t>
            </a:r>
          </a:p>
          <a:p>
            <a:pPr algn="ctr"/>
            <a:endParaRPr lang="it-IT" sz="800" dirty="0" smtClean="0">
              <a:latin typeface="Arial Black" pitchFamily="34" charset="0"/>
            </a:endParaRPr>
          </a:p>
          <a:p>
            <a:pPr algn="ctr"/>
            <a:r>
              <a:rPr lang="it-IT" sz="2400" dirty="0" smtClean="0">
                <a:latin typeface="Arial Black" pitchFamily="34" charset="0"/>
              </a:rPr>
              <a:t> </a:t>
            </a:r>
            <a:r>
              <a:rPr lang="it-IT" sz="2400" dirty="0" smtClean="0">
                <a:solidFill>
                  <a:srgbClr val="FF0000"/>
                </a:solidFill>
                <a:latin typeface="Arial Black" pitchFamily="34" charset="0"/>
              </a:rPr>
              <a:t>3)</a:t>
            </a:r>
            <a:r>
              <a:rPr lang="it-IT" sz="2400" dirty="0" smtClean="0">
                <a:latin typeface="Arial Black" pitchFamily="34" charset="0"/>
              </a:rPr>
              <a:t> parte avente ad oggetto i terzi trasportati (</a:t>
            </a:r>
            <a:r>
              <a:rPr lang="it-IT" sz="2400" dirty="0" smtClean="0">
                <a:solidFill>
                  <a:srgbClr val="FF0000"/>
                </a:solidFill>
                <a:latin typeface="Arial Black" pitchFamily="34" charset="0"/>
              </a:rPr>
              <a:t>CTT</a:t>
            </a:r>
            <a:r>
              <a:rPr lang="it-IT" sz="2400" dirty="0" smtClean="0">
                <a:latin typeface="Arial Black" pitchFamily="34" charset="0"/>
              </a:rPr>
              <a:t>).</a:t>
            </a:r>
            <a:endParaRPr lang="it-IT" sz="2200" dirty="0">
              <a:latin typeface="Arial Black" pitchFamily="34" charset="0"/>
            </a:endParaRPr>
          </a:p>
        </p:txBody>
      </p:sp>
      <p:sp>
        <p:nvSpPr>
          <p:cNvPr id="49157" name="CasellaDiTesto 6"/>
          <p:cNvSpPr txBox="1">
            <a:spLocks noChangeArrowheads="1"/>
          </p:cNvSpPr>
          <p:nvPr/>
        </p:nvSpPr>
        <p:spPr bwMode="auto">
          <a:xfrm>
            <a:off x="0" y="476250"/>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La convenzione CARD</a:t>
            </a:r>
            <a:endParaRPr lang="it-IT" sz="3600" dirty="0">
              <a:solidFill>
                <a:schemeClr val="tx1">
                  <a:lumMod val="50000"/>
                  <a:lumOff val="50000"/>
                </a:schemeClr>
              </a:solidFill>
              <a:latin typeface="Arial Black" pitchFamily="34" charset="0"/>
            </a:endParaRPr>
          </a:p>
        </p:txBody>
      </p:sp>
      <p:pic>
        <p:nvPicPr>
          <p:cNvPr id="12290" name="Picture 2" descr="http://thebodylanguage.files.wordpress.com/2011/05/stretta-di-mano.jpg"/>
          <p:cNvPicPr>
            <a:picLocks noChangeAspect="1" noChangeArrowheads="1"/>
          </p:cNvPicPr>
          <p:nvPr/>
        </p:nvPicPr>
        <p:blipFill>
          <a:blip r:embed="rId2"/>
          <a:srcRect/>
          <a:stretch>
            <a:fillRect/>
          </a:stretch>
        </p:blipFill>
        <p:spPr bwMode="auto">
          <a:xfrm>
            <a:off x="4571999" y="1285860"/>
            <a:ext cx="4320603" cy="4071966"/>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sellaDiTesto 3"/>
          <p:cNvSpPr txBox="1">
            <a:spLocks noChangeArrowheads="1"/>
          </p:cNvSpPr>
          <p:nvPr/>
        </p:nvSpPr>
        <p:spPr bwMode="auto">
          <a:xfrm>
            <a:off x="214282" y="1214422"/>
            <a:ext cx="8715436"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Il Legislatore ha voluto introdurre una </a:t>
            </a:r>
            <a:r>
              <a:rPr lang="it-IT" sz="2000" b="1" u="sng" dirty="0" smtClean="0">
                <a:solidFill>
                  <a:srgbClr val="FF0000"/>
                </a:solidFill>
                <a:latin typeface="Arial Black" pitchFamily="34" charset="0"/>
              </a:rPr>
              <a:t>nuova procedura per il risarcimento del terzo trasportato</a:t>
            </a:r>
            <a:r>
              <a:rPr lang="it-IT" sz="2000" dirty="0" smtClean="0">
                <a:latin typeface="Arial Black" pitchFamily="34" charset="0"/>
              </a:rPr>
              <a:t> </a:t>
            </a:r>
            <a:r>
              <a:rPr lang="it-IT" sz="2000" u="sng" dirty="0" smtClean="0">
                <a:latin typeface="Arial Black" pitchFamily="34" charset="0"/>
              </a:rPr>
              <a:t>volta a garantire la speditezza dei tempi di liquidazione</a:t>
            </a:r>
            <a:r>
              <a:rPr lang="it-IT" sz="2000" dirty="0" smtClean="0">
                <a:latin typeface="Arial Black" pitchFamily="34" charset="0"/>
              </a:rPr>
              <a:t>.</a:t>
            </a:r>
          </a:p>
          <a:p>
            <a:pPr algn="ctr"/>
            <a:r>
              <a:rPr lang="it-IT" sz="2000" dirty="0" smtClean="0">
                <a:latin typeface="Arial Black" pitchFamily="34" charset="0"/>
              </a:rPr>
              <a:t>Il testo della norma prevede che, fatta salva l’ipotesi di sinistro cagionato da caso fortuito, </a:t>
            </a:r>
            <a:r>
              <a:rPr lang="it-IT" sz="2000" dirty="0" smtClean="0">
                <a:solidFill>
                  <a:srgbClr val="0000CC"/>
                </a:solidFill>
                <a:latin typeface="Arial Black" pitchFamily="34" charset="0"/>
              </a:rPr>
              <a:t>il danno subito dal terzo trasportato è risarcito dall’impresa di assicurazione del veicolo sul quale era a bordo al momento del sinistro entro il massimale minimo di legge</a:t>
            </a:r>
            <a:r>
              <a:rPr lang="it-IT" sz="2000" dirty="0" smtClean="0">
                <a:latin typeface="Arial Black" pitchFamily="34" charset="0"/>
              </a:rPr>
              <a:t>, fermo restando quanto previsto all’</a:t>
            </a:r>
            <a:r>
              <a:rPr lang="it-IT" sz="2000" dirty="0" smtClean="0">
                <a:solidFill>
                  <a:srgbClr val="FF0000"/>
                </a:solidFill>
                <a:latin typeface="Arial Black" pitchFamily="34" charset="0"/>
              </a:rPr>
              <a:t>art. 140 C. Ass.</a:t>
            </a:r>
            <a:r>
              <a:rPr lang="it-IT" sz="2000" dirty="0" smtClean="0">
                <a:latin typeface="Arial Black" pitchFamily="34" charset="0"/>
              </a:rPr>
              <a:t>, a prescindere dall’accertamento della responsabilità dei conducenti dei veicoli coinvolti nel sinistro e fermo il diritto al risarcimento dell’eventuale maggior danno nei confronti dell’impresa di assicurazione del responsabile civile, se il veicolo di quest’ultimo è coperto per un massimale superiore a quello minimo.</a:t>
            </a:r>
            <a:endParaRPr lang="it-IT" sz="2000" dirty="0">
              <a:latin typeface="Arial Black" pitchFamily="34" charset="0"/>
            </a:endParaRPr>
          </a:p>
        </p:txBody>
      </p:sp>
      <p:sp>
        <p:nvSpPr>
          <p:cNvPr id="50181" name="CasellaDiTesto 6"/>
          <p:cNvSpPr txBox="1">
            <a:spLocks noChangeArrowheads="1"/>
          </p:cNvSpPr>
          <p:nvPr/>
        </p:nvSpPr>
        <p:spPr bwMode="auto">
          <a:xfrm>
            <a:off x="-142908" y="476250"/>
            <a:ext cx="9429816"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Il risarcimento del terzo trasportato</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827088" y="1844675"/>
            <a:ext cx="7705725" cy="1077913"/>
          </a:xfrm>
          <a:prstGeom prst="rect">
            <a:avLst/>
          </a:prstGeom>
          <a:noFill/>
          <a:ln w="9525">
            <a:noFill/>
            <a:miter lim="800000"/>
            <a:headEnd/>
            <a:tailEnd/>
          </a:ln>
        </p:spPr>
        <p:txBody>
          <a:bodyPr>
            <a:spAutoFit/>
          </a:bodyPr>
          <a:lstStyle/>
          <a:p>
            <a:pPr algn="ctr"/>
            <a:endParaRPr lang="it-IT" sz="3200" b="1">
              <a:solidFill>
                <a:srgbClr val="FF0000"/>
              </a:solidFill>
              <a:latin typeface="Arial Black" pitchFamily="34" charset="0"/>
            </a:endParaRPr>
          </a:p>
          <a:p>
            <a:pPr algn="ctr"/>
            <a:endParaRPr lang="it-IT" sz="3200" b="1">
              <a:solidFill>
                <a:srgbClr val="FF0000"/>
              </a:solidFill>
              <a:latin typeface="Arial Black" pitchFamily="34" charset="0"/>
            </a:endParaRPr>
          </a:p>
        </p:txBody>
      </p:sp>
      <p:sp>
        <p:nvSpPr>
          <p:cNvPr id="51205" name="CasellaDiTesto 7"/>
          <p:cNvSpPr txBox="1">
            <a:spLocks noChangeArrowheads="1"/>
          </p:cNvSpPr>
          <p:nvPr/>
        </p:nvSpPr>
        <p:spPr bwMode="auto">
          <a:xfrm>
            <a:off x="3214678" y="1214422"/>
            <a:ext cx="5715040" cy="4708981"/>
          </a:xfrm>
          <a:prstGeom prst="rect">
            <a:avLst/>
          </a:prstGeom>
          <a:noFill/>
          <a:ln w="9525">
            <a:noFill/>
            <a:miter lim="800000"/>
            <a:headEnd/>
            <a:tailEnd/>
          </a:ln>
        </p:spPr>
        <p:txBody>
          <a:bodyPr wrap="square">
            <a:spAutoFit/>
          </a:bodyPr>
          <a:lstStyle/>
          <a:p>
            <a:pPr algn="ctr"/>
            <a:r>
              <a:rPr lang="it-IT" sz="2000" u="sng" dirty="0" smtClean="0">
                <a:latin typeface="Arial Black" pitchFamily="34" charset="0"/>
              </a:rPr>
              <a:t>L’azione diretta avente ad oggetto il risarcimento è esercitata nei confronti dell’assicurazione del veicolo sul quale il danneggiato era a bordo al momento del sinistro</a:t>
            </a:r>
            <a:r>
              <a:rPr lang="it-IT" sz="2000" dirty="0" smtClean="0">
                <a:latin typeface="Arial Black" pitchFamily="34" charset="0"/>
              </a:rPr>
              <a:t>. L’impresa di assicurazione del responsabile civile può intervenire nel giudizio e può estromettere l’assicurazione del veicolo, riconoscendo la responsabilità del proprio assicurato.</a:t>
            </a:r>
          </a:p>
          <a:p>
            <a:pPr algn="ctr"/>
            <a:r>
              <a:rPr lang="it-IT" sz="2000" dirty="0" smtClean="0">
                <a:latin typeface="Arial Black" pitchFamily="34" charset="0"/>
              </a:rPr>
              <a:t>L’impresa di assicurazione che ha effettuato il pagamento ha diritto di rivalsa nei confronti dell’assicurazione del responsabile civile nei limiti ed alle condizioni previste dall’</a:t>
            </a:r>
            <a:r>
              <a:rPr lang="it-IT" sz="2000" dirty="0" smtClean="0">
                <a:solidFill>
                  <a:srgbClr val="FF0000"/>
                </a:solidFill>
                <a:latin typeface="Arial Black" pitchFamily="34" charset="0"/>
              </a:rPr>
              <a:t>art. 150 C. Ass.</a:t>
            </a:r>
            <a:r>
              <a:rPr lang="it-IT" sz="2000" dirty="0" smtClean="0">
                <a:latin typeface="Arial Black" pitchFamily="34" charset="0"/>
              </a:rPr>
              <a:t> </a:t>
            </a:r>
            <a:endParaRPr lang="it-IT" sz="2000" b="1" dirty="0">
              <a:solidFill>
                <a:srgbClr val="FF0000"/>
              </a:solidFill>
              <a:latin typeface="Arial Black" pitchFamily="34" charset="0"/>
            </a:endParaRPr>
          </a:p>
        </p:txBody>
      </p:sp>
      <p:sp>
        <p:nvSpPr>
          <p:cNvPr id="51208" name="CasellaDiTesto 10"/>
          <p:cNvSpPr txBox="1">
            <a:spLocks noChangeArrowheads="1"/>
          </p:cNvSpPr>
          <p:nvPr/>
        </p:nvSpPr>
        <p:spPr bwMode="auto">
          <a:xfrm>
            <a:off x="571472" y="500042"/>
            <a:ext cx="8064500"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Azione diretta</a:t>
            </a:r>
          </a:p>
        </p:txBody>
      </p:sp>
      <p:pic>
        <p:nvPicPr>
          <p:cNvPr id="51209" name="Picture 12" descr="http://www.lastampa.it/Torino/cmssezioni/cronaca/200804images/falsi01g.jpg"/>
          <p:cNvPicPr>
            <a:picLocks noChangeAspect="1" noChangeArrowheads="1"/>
          </p:cNvPicPr>
          <p:nvPr/>
        </p:nvPicPr>
        <p:blipFill>
          <a:blip r:embed="rId2"/>
          <a:srcRect/>
          <a:stretch>
            <a:fillRect/>
          </a:stretch>
        </p:blipFill>
        <p:spPr bwMode="auto">
          <a:xfrm>
            <a:off x="214282" y="1428736"/>
            <a:ext cx="2857500" cy="3500462"/>
          </a:xfrm>
          <a:prstGeom prst="rect">
            <a:avLst/>
          </a:prstGeom>
          <a:noFill/>
          <a:ln w="9525">
            <a:noFill/>
            <a:miter lim="800000"/>
            <a:headEnd/>
            <a:tailEnd/>
          </a:ln>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142844" y="1313811"/>
            <a:ext cx="8858312"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La disposizione contenuta nell’</a:t>
            </a:r>
            <a:r>
              <a:rPr lang="it-IT" sz="2000" dirty="0" smtClean="0">
                <a:solidFill>
                  <a:srgbClr val="FF0000"/>
                </a:solidFill>
                <a:latin typeface="Arial Black" pitchFamily="34" charset="0"/>
              </a:rPr>
              <a:t>art. 122, 3° comma, C. Ass.</a:t>
            </a:r>
            <a:r>
              <a:rPr lang="it-IT" sz="2000" dirty="0" smtClean="0">
                <a:latin typeface="Arial Black" pitchFamily="34" charset="0"/>
              </a:rPr>
              <a:t> è relativa ai casi di </a:t>
            </a:r>
            <a:r>
              <a:rPr lang="it-IT" sz="2000" b="1" u="sng" dirty="0" smtClean="0">
                <a:solidFill>
                  <a:srgbClr val="FF0000"/>
                </a:solidFill>
                <a:latin typeface="Arial Black" pitchFamily="34" charset="0"/>
              </a:rPr>
              <a:t>circolazione del veicolo contro la volontà del proprietario</a:t>
            </a:r>
            <a:r>
              <a:rPr lang="it-IT" sz="2000" dirty="0" smtClean="0">
                <a:latin typeface="Arial Black" pitchFamily="34" charset="0"/>
              </a:rPr>
              <a:t>.</a:t>
            </a:r>
          </a:p>
          <a:p>
            <a:pPr algn="ctr"/>
            <a:r>
              <a:rPr lang="it-IT" sz="2000" u="sng" dirty="0" smtClean="0">
                <a:latin typeface="Arial Black" pitchFamily="34" charset="0"/>
              </a:rPr>
              <a:t>Tale norma prevede che l’assicurazione obbligatoria RCA non abbia effetto nel caso di circolazione avvenuta contro la volontà del proprietario, dell’usufruttuario, dell’acquirente con patto di riservato dominio o del locatario in caso di locazione finanziaria, fermo restando l’intervento del Fondo di garanzia per le vittime della strada, a partire dal giorno successivo alla denuncia presentata all’autorità di Pubblica Sicurezza</a:t>
            </a:r>
            <a:r>
              <a:rPr lang="it-IT" sz="2000" dirty="0" smtClean="0">
                <a:latin typeface="Arial Black" pitchFamily="34" charset="0"/>
              </a:rPr>
              <a:t>; in deroga all’</a:t>
            </a:r>
            <a:r>
              <a:rPr lang="it-IT" sz="2000" u="sng" dirty="0" smtClean="0">
                <a:solidFill>
                  <a:srgbClr val="000099"/>
                </a:solidFill>
                <a:latin typeface="Arial Black" pitchFamily="34" charset="0"/>
              </a:rPr>
              <a:t>art. 1896 C.C.</a:t>
            </a:r>
            <a:r>
              <a:rPr lang="it-IT" sz="2000" dirty="0" smtClean="0">
                <a:latin typeface="Arial Black" pitchFamily="34" charset="0"/>
              </a:rPr>
              <a:t> è previsto il diritto per l’assicurato al rimborso del rateo di premio, relativo al residuo periodo di assicurazione, al netto dell’imposta pagata e del contributo previsto dall’</a:t>
            </a:r>
            <a:r>
              <a:rPr lang="it-IT" sz="2000" dirty="0" smtClean="0">
                <a:solidFill>
                  <a:srgbClr val="FF0000"/>
                </a:solidFill>
                <a:latin typeface="Arial Black" pitchFamily="34" charset="0"/>
              </a:rPr>
              <a:t>art. 334 C. Ass.</a:t>
            </a:r>
            <a:endParaRPr lang="it-IT" sz="2000" dirty="0">
              <a:solidFill>
                <a:srgbClr val="FF0000"/>
              </a:solidFill>
              <a:latin typeface="Arial Black" pitchFamily="34" charset="0"/>
            </a:endParaRPr>
          </a:p>
        </p:txBody>
      </p:sp>
      <p:sp>
        <p:nvSpPr>
          <p:cNvPr id="52229" name="CasellaDiTesto 6"/>
          <p:cNvSpPr txBox="1">
            <a:spLocks noChangeArrowheads="1"/>
          </p:cNvSpPr>
          <p:nvPr/>
        </p:nvSpPr>
        <p:spPr bwMode="auto">
          <a:xfrm>
            <a:off x="0" y="476250"/>
            <a:ext cx="9144000" cy="630942"/>
          </a:xfrm>
          <a:prstGeom prst="rect">
            <a:avLst/>
          </a:prstGeom>
          <a:noFill/>
          <a:ln w="9525">
            <a:noFill/>
            <a:miter lim="800000"/>
            <a:headEnd/>
            <a:tailEnd/>
          </a:ln>
        </p:spPr>
        <p:txBody>
          <a:bodyPr wrap="square">
            <a:spAutoFit/>
          </a:bodyPr>
          <a:lstStyle/>
          <a:p>
            <a:pPr algn="ctr"/>
            <a:r>
              <a:rPr lang="it-IT" sz="3500" dirty="0">
                <a:solidFill>
                  <a:schemeClr val="tx1">
                    <a:lumMod val="50000"/>
                    <a:lumOff val="50000"/>
                  </a:schemeClr>
                </a:solidFill>
                <a:latin typeface="Arial Black" pitchFamily="34" charset="0"/>
              </a:rPr>
              <a:t>La circolazione </a:t>
            </a:r>
            <a:r>
              <a:rPr lang="it-IT" sz="3500" dirty="0" smtClean="0">
                <a:solidFill>
                  <a:schemeClr val="tx1">
                    <a:lumMod val="50000"/>
                    <a:lumOff val="50000"/>
                  </a:schemeClr>
                </a:solidFill>
                <a:latin typeface="Arial Black" pitchFamily="34" charset="0"/>
              </a:rPr>
              <a:t>“</a:t>
            </a:r>
            <a:r>
              <a:rPr lang="it-IT" sz="3500" i="1" dirty="0" err="1" smtClean="0">
                <a:solidFill>
                  <a:schemeClr val="tx1">
                    <a:lumMod val="50000"/>
                    <a:lumOff val="50000"/>
                  </a:schemeClr>
                </a:solidFill>
                <a:latin typeface="Arial Black" pitchFamily="34" charset="0"/>
              </a:rPr>
              <a:t>prohibente</a:t>
            </a:r>
            <a:r>
              <a:rPr lang="it-IT" sz="3500" i="1" dirty="0" smtClean="0">
                <a:solidFill>
                  <a:schemeClr val="tx1">
                    <a:lumMod val="50000"/>
                    <a:lumOff val="50000"/>
                  </a:schemeClr>
                </a:solidFill>
                <a:latin typeface="Arial Black" pitchFamily="34" charset="0"/>
              </a:rPr>
              <a:t> domino”</a:t>
            </a:r>
            <a:endParaRPr lang="it-IT" sz="3500" i="1"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142844" y="1313811"/>
            <a:ext cx="8858312" cy="255454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Ai fini del superamento della presunzione di responsabilità di cui all’</a:t>
            </a:r>
            <a:r>
              <a:rPr lang="it-IT" sz="2000" dirty="0" smtClean="0">
                <a:solidFill>
                  <a:srgbClr val="FF0000"/>
                </a:solidFill>
                <a:latin typeface="Arial Black" pitchFamily="34" charset="0"/>
              </a:rPr>
              <a:t>art. 2054 C.C.</a:t>
            </a:r>
            <a:r>
              <a:rPr lang="it-IT" sz="2000" dirty="0" smtClean="0">
                <a:latin typeface="Arial Black" pitchFamily="34" charset="0"/>
              </a:rPr>
              <a:t> non è dunque sufficiente dimostrare che la medesima sia avvenuta senza il consenso del proprietario (</a:t>
            </a:r>
            <a:r>
              <a:rPr lang="it-IT" sz="2000" i="1" dirty="0" smtClean="0">
                <a:latin typeface="Arial Black" pitchFamily="34" charset="0"/>
              </a:rPr>
              <a:t>invito domino</a:t>
            </a:r>
            <a:r>
              <a:rPr lang="it-IT" sz="2000" dirty="0" smtClean="0">
                <a:latin typeface="Arial Black" pitchFamily="34" charset="0"/>
              </a:rPr>
              <a:t>), ma è necessario provare che sia realizzata contro la sua volontà (</a:t>
            </a:r>
            <a:r>
              <a:rPr lang="it-IT" sz="2000" i="1" dirty="0" err="1" smtClean="0">
                <a:latin typeface="Arial Black" pitchFamily="34" charset="0"/>
              </a:rPr>
              <a:t>prohibente</a:t>
            </a:r>
            <a:r>
              <a:rPr lang="it-IT" sz="2000" i="1" dirty="0" smtClean="0">
                <a:latin typeface="Arial Black" pitchFamily="34" charset="0"/>
              </a:rPr>
              <a:t> domino</a:t>
            </a:r>
            <a:r>
              <a:rPr lang="it-IT" sz="2000" dirty="0" smtClean="0">
                <a:latin typeface="Arial Black" pitchFamily="34" charset="0"/>
              </a:rPr>
              <a:t>), la quale deve estrinsecarsi in un concreto comportamento, idoneo a vietare ed impedire la circolazione del veicolo.</a:t>
            </a:r>
          </a:p>
          <a:p>
            <a:pPr algn="ctr"/>
            <a:endParaRPr lang="it-IT" sz="2000" dirty="0">
              <a:latin typeface="Arial Black" pitchFamily="34" charset="0"/>
            </a:endParaRPr>
          </a:p>
        </p:txBody>
      </p:sp>
      <p:sp>
        <p:nvSpPr>
          <p:cNvPr id="52229" name="CasellaDiTesto 6"/>
          <p:cNvSpPr txBox="1">
            <a:spLocks noChangeArrowheads="1"/>
          </p:cNvSpPr>
          <p:nvPr/>
        </p:nvSpPr>
        <p:spPr bwMode="auto">
          <a:xfrm>
            <a:off x="0" y="476250"/>
            <a:ext cx="9144000" cy="630942"/>
          </a:xfrm>
          <a:prstGeom prst="rect">
            <a:avLst/>
          </a:prstGeom>
          <a:noFill/>
          <a:ln w="9525">
            <a:noFill/>
            <a:miter lim="800000"/>
            <a:headEnd/>
            <a:tailEnd/>
          </a:ln>
        </p:spPr>
        <p:txBody>
          <a:bodyPr wrap="square">
            <a:spAutoFit/>
          </a:bodyPr>
          <a:lstStyle/>
          <a:p>
            <a:pPr algn="ctr"/>
            <a:r>
              <a:rPr lang="it-IT" sz="3500" dirty="0">
                <a:solidFill>
                  <a:schemeClr val="tx1">
                    <a:lumMod val="50000"/>
                    <a:lumOff val="50000"/>
                  </a:schemeClr>
                </a:solidFill>
                <a:latin typeface="Arial Black" pitchFamily="34" charset="0"/>
              </a:rPr>
              <a:t>La circolazione </a:t>
            </a:r>
            <a:r>
              <a:rPr lang="it-IT" sz="3500" dirty="0" smtClean="0">
                <a:solidFill>
                  <a:schemeClr val="tx1">
                    <a:lumMod val="50000"/>
                    <a:lumOff val="50000"/>
                  </a:schemeClr>
                </a:solidFill>
                <a:latin typeface="Arial Black" pitchFamily="34" charset="0"/>
              </a:rPr>
              <a:t>“</a:t>
            </a:r>
            <a:r>
              <a:rPr lang="it-IT" sz="3500" i="1" dirty="0" err="1" smtClean="0">
                <a:solidFill>
                  <a:schemeClr val="tx1">
                    <a:lumMod val="50000"/>
                    <a:lumOff val="50000"/>
                  </a:schemeClr>
                </a:solidFill>
                <a:latin typeface="Arial Black" pitchFamily="34" charset="0"/>
              </a:rPr>
              <a:t>prohibente</a:t>
            </a:r>
            <a:r>
              <a:rPr lang="it-IT" sz="3500" i="1" dirty="0" smtClean="0">
                <a:solidFill>
                  <a:schemeClr val="tx1">
                    <a:lumMod val="50000"/>
                    <a:lumOff val="50000"/>
                  </a:schemeClr>
                </a:solidFill>
                <a:latin typeface="Arial Black" pitchFamily="34" charset="0"/>
              </a:rPr>
              <a:t> domino”</a:t>
            </a:r>
            <a:endParaRPr lang="it-IT" sz="3500" i="1" dirty="0">
              <a:solidFill>
                <a:schemeClr val="tx1">
                  <a:lumMod val="50000"/>
                  <a:lumOff val="50000"/>
                </a:schemeClr>
              </a:solidFill>
              <a:latin typeface="Arial Black" pitchFamily="34" charset="0"/>
            </a:endParaRPr>
          </a:p>
        </p:txBody>
      </p:sp>
      <p:sp>
        <p:nvSpPr>
          <p:cNvPr id="7" name="Rettangolo 6"/>
          <p:cNvSpPr/>
          <p:nvPr/>
        </p:nvSpPr>
        <p:spPr>
          <a:xfrm>
            <a:off x="3071802" y="3500438"/>
            <a:ext cx="5857916" cy="2031325"/>
          </a:xfrm>
          <a:prstGeom prst="rect">
            <a:avLst/>
          </a:prstGeom>
        </p:spPr>
        <p:txBody>
          <a:bodyPr wrap="square">
            <a:spAutoFit/>
          </a:bodyPr>
          <a:lstStyle/>
          <a:p>
            <a:pPr algn="ctr"/>
            <a:r>
              <a:rPr lang="it-IT" dirty="0" smtClean="0">
                <a:solidFill>
                  <a:srgbClr val="0000CC"/>
                </a:solidFill>
                <a:latin typeface="Arial Black" pitchFamily="34" charset="0"/>
              </a:rPr>
              <a:t>Il caso più frequente è rappresentato dalla circolazione di un veicolo rubato: in tale ipotesi, la responsabilità del proprietario non può ritenersi esclusa ove risulti che egli non abbia adottato le misure e le cautele idonee ad ostacolare materialmente l’azione del lavoro e la circolazione stessa.</a:t>
            </a:r>
            <a:endParaRPr lang="it-IT" dirty="0">
              <a:solidFill>
                <a:srgbClr val="0000CC"/>
              </a:solidFill>
              <a:latin typeface="Arial Black" pitchFamily="34" charset="0"/>
            </a:endParaRPr>
          </a:p>
        </p:txBody>
      </p:sp>
      <p:pic>
        <p:nvPicPr>
          <p:cNvPr id="95234" name="Picture 2" descr="http://www.pask.it/file/322885porsche-panamera-hr-18.jpg"/>
          <p:cNvPicPr>
            <a:picLocks noChangeAspect="1" noChangeArrowheads="1"/>
          </p:cNvPicPr>
          <p:nvPr/>
        </p:nvPicPr>
        <p:blipFill>
          <a:blip r:embed="rId2" cstate="print"/>
          <a:srcRect/>
          <a:stretch>
            <a:fillRect/>
          </a:stretch>
        </p:blipFill>
        <p:spPr bwMode="auto">
          <a:xfrm>
            <a:off x="285719" y="3571876"/>
            <a:ext cx="2736859" cy="1785950"/>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214282" y="1214422"/>
            <a:ext cx="8715436" cy="4247317"/>
          </a:xfrm>
          <a:prstGeom prst="rect">
            <a:avLst/>
          </a:prstGeom>
          <a:noFill/>
          <a:ln w="9525">
            <a:noFill/>
            <a:miter lim="800000"/>
            <a:headEnd/>
            <a:tailEnd/>
          </a:ln>
        </p:spPr>
        <p:txBody>
          <a:bodyPr wrap="square">
            <a:spAutoFit/>
          </a:bodyPr>
          <a:lstStyle/>
          <a:p>
            <a:pPr algn="ctr"/>
            <a:r>
              <a:rPr lang="it-IT" dirty="0" smtClean="0">
                <a:latin typeface="Arial Black" pitchFamily="34" charset="0"/>
              </a:rPr>
              <a:t>L’</a:t>
            </a:r>
            <a:r>
              <a:rPr lang="it-IT" dirty="0" smtClean="0">
                <a:solidFill>
                  <a:srgbClr val="FF0000"/>
                </a:solidFill>
                <a:latin typeface="Arial Black" pitchFamily="34" charset="0"/>
              </a:rPr>
              <a:t>art. 122 C. Ass.</a:t>
            </a:r>
            <a:r>
              <a:rPr lang="it-IT" dirty="0" smtClean="0">
                <a:latin typeface="Arial Black" pitchFamily="34" charset="0"/>
              </a:rPr>
              <a:t> prevede che la copertura assicurativa diventi inefficace </a:t>
            </a:r>
            <a:r>
              <a:rPr lang="it-IT" b="1" i="1" dirty="0" smtClean="0">
                <a:latin typeface="Arial Black" pitchFamily="34" charset="0"/>
              </a:rPr>
              <a:t>«</a:t>
            </a:r>
            <a:r>
              <a:rPr lang="it-IT" i="1" dirty="0" smtClean="0">
                <a:latin typeface="Arial Black" pitchFamily="34" charset="0"/>
              </a:rPr>
              <a:t>dal giorno successivo alla denuncia presentata all’autorità di pubblica sicurezza»</a:t>
            </a:r>
            <a:r>
              <a:rPr lang="it-IT" dirty="0" smtClean="0">
                <a:latin typeface="Arial Black" pitchFamily="34" charset="0"/>
              </a:rPr>
              <a:t>.</a:t>
            </a:r>
          </a:p>
          <a:p>
            <a:pPr algn="ctr"/>
            <a:r>
              <a:rPr lang="it-IT" dirty="0" smtClean="0">
                <a:solidFill>
                  <a:srgbClr val="FF0000"/>
                </a:solidFill>
                <a:latin typeface="Arial Black" pitchFamily="34" charset="0"/>
              </a:rPr>
              <a:t>In assenza di presentazione della denuncia da parte dell’assicurato</a:t>
            </a:r>
            <a:r>
              <a:rPr lang="it-IT" dirty="0" smtClean="0">
                <a:latin typeface="Arial Black" pitchFamily="34" charset="0"/>
              </a:rPr>
              <a:t> l’impresa continua ad essere obbligata nei confronti del danneggiato,i n caso di omissione colposa si potrebbe ipotizzare una rivalsa nei confronti dell’assicurato, qualora non via sia stata negligenza alcuna </a:t>
            </a:r>
            <a:r>
              <a:rPr lang="it-IT" dirty="0" smtClean="0">
                <a:solidFill>
                  <a:srgbClr val="0000CC"/>
                </a:solidFill>
                <a:latin typeface="Arial Black" pitchFamily="34" charset="0"/>
              </a:rPr>
              <a:t>(si pensi al caso di sinistro avvenuto mentre il ladro stava fuggendo a bordo del veicolo appena rubato)</a:t>
            </a:r>
            <a:r>
              <a:rPr lang="it-IT" dirty="0" smtClean="0">
                <a:latin typeface="Arial Black" pitchFamily="34" charset="0"/>
              </a:rPr>
              <a:t> si resta in presenza di un’obbligazione a carico dell’impresa pur in assenza di responsabilità dell’assicurato e senza che questa possa rivalersi se non, eventualmente, nei confronti del conducente. Inoltre, anche in presenza di denuncia, l’impresa continua ad essere obbligata durante le 24 ore successive, senza poter neppure opporre i limiti di risarcimento che invece spettano al Fondo di garanzia.</a:t>
            </a:r>
            <a:endParaRPr lang="it-IT" dirty="0">
              <a:solidFill>
                <a:srgbClr val="FF0000"/>
              </a:solidFill>
              <a:latin typeface="Arial Black" pitchFamily="34" charset="0"/>
            </a:endParaRPr>
          </a:p>
        </p:txBody>
      </p:sp>
      <p:sp>
        <p:nvSpPr>
          <p:cNvPr id="52229" name="CasellaDiTesto 6"/>
          <p:cNvSpPr txBox="1">
            <a:spLocks noChangeArrowheads="1"/>
          </p:cNvSpPr>
          <p:nvPr/>
        </p:nvSpPr>
        <p:spPr bwMode="auto">
          <a:xfrm>
            <a:off x="0" y="476250"/>
            <a:ext cx="9144000" cy="630942"/>
          </a:xfrm>
          <a:prstGeom prst="rect">
            <a:avLst/>
          </a:prstGeom>
          <a:noFill/>
          <a:ln w="9525">
            <a:noFill/>
            <a:miter lim="800000"/>
            <a:headEnd/>
            <a:tailEnd/>
          </a:ln>
        </p:spPr>
        <p:txBody>
          <a:bodyPr wrap="square">
            <a:spAutoFit/>
          </a:bodyPr>
          <a:lstStyle/>
          <a:p>
            <a:pPr algn="ctr"/>
            <a:r>
              <a:rPr lang="it-IT" sz="3500" dirty="0">
                <a:solidFill>
                  <a:schemeClr val="tx1">
                    <a:lumMod val="50000"/>
                    <a:lumOff val="50000"/>
                  </a:schemeClr>
                </a:solidFill>
                <a:latin typeface="Arial Black" pitchFamily="34" charset="0"/>
              </a:rPr>
              <a:t>La circolazione </a:t>
            </a:r>
            <a:r>
              <a:rPr lang="it-IT" sz="3500" dirty="0" smtClean="0">
                <a:solidFill>
                  <a:schemeClr val="tx1">
                    <a:lumMod val="50000"/>
                    <a:lumOff val="50000"/>
                  </a:schemeClr>
                </a:solidFill>
                <a:latin typeface="Arial Black" pitchFamily="34" charset="0"/>
              </a:rPr>
              <a:t>“</a:t>
            </a:r>
            <a:r>
              <a:rPr lang="it-IT" sz="3500" i="1" dirty="0" err="1" smtClean="0">
                <a:solidFill>
                  <a:schemeClr val="tx1">
                    <a:lumMod val="50000"/>
                    <a:lumOff val="50000"/>
                  </a:schemeClr>
                </a:solidFill>
                <a:latin typeface="Arial Black" pitchFamily="34" charset="0"/>
              </a:rPr>
              <a:t>prohibente</a:t>
            </a:r>
            <a:r>
              <a:rPr lang="it-IT" sz="3500" i="1" dirty="0" smtClean="0">
                <a:solidFill>
                  <a:schemeClr val="tx1">
                    <a:lumMod val="50000"/>
                    <a:lumOff val="50000"/>
                  </a:schemeClr>
                </a:solidFill>
                <a:latin typeface="Arial Black" pitchFamily="34" charset="0"/>
              </a:rPr>
              <a:t> domino”</a:t>
            </a:r>
            <a:endParaRPr lang="it-IT" sz="3500" i="1"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asellaDiTesto 3"/>
          <p:cNvSpPr txBox="1">
            <a:spLocks noChangeArrowheads="1"/>
          </p:cNvSpPr>
          <p:nvPr/>
        </p:nvSpPr>
        <p:spPr bwMode="auto">
          <a:xfrm>
            <a:off x="285720" y="1341438"/>
            <a:ext cx="8501122" cy="3785652"/>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a:t>
            </a:r>
            <a:r>
              <a:rPr lang="it-IT" sz="2000" dirty="0" smtClean="0">
                <a:solidFill>
                  <a:srgbClr val="FF0000"/>
                </a:solidFill>
                <a:latin typeface="Arial Black" pitchFamily="34" charset="0"/>
              </a:rPr>
              <a:t>art. 283 C. Ass.</a:t>
            </a:r>
            <a:r>
              <a:rPr lang="it-IT" sz="2000" dirty="0" smtClean="0">
                <a:latin typeface="Arial Black" pitchFamily="34" charset="0"/>
              </a:rPr>
              <a:t> prevede l’intervento del </a:t>
            </a:r>
            <a:r>
              <a:rPr lang="it-IT" sz="2000" b="1" u="sng" dirty="0" smtClean="0">
                <a:solidFill>
                  <a:srgbClr val="FF0000"/>
                </a:solidFill>
                <a:latin typeface="Arial Black" pitchFamily="34" charset="0"/>
              </a:rPr>
              <a:t>Fondo di Garanzia per le vittime della strada</a:t>
            </a:r>
            <a:r>
              <a:rPr lang="it-IT" sz="2000" dirty="0" smtClean="0">
                <a:latin typeface="Arial Black" pitchFamily="34" charset="0"/>
              </a:rPr>
              <a:t> nei seguenti casi:</a:t>
            </a:r>
          </a:p>
          <a:p>
            <a:pPr algn="ctr"/>
            <a:endParaRPr lang="it-IT" sz="2000" dirty="0" smtClean="0">
              <a:latin typeface="Arial Black" pitchFamily="34" charset="0"/>
            </a:endParaRPr>
          </a:p>
          <a:p>
            <a:pPr marL="457200" indent="-457200" algn="ctr"/>
            <a:r>
              <a:rPr lang="it-IT" sz="2000" dirty="0" smtClean="0">
                <a:solidFill>
                  <a:srgbClr val="FF0000"/>
                </a:solidFill>
                <a:latin typeface="Arial Black" pitchFamily="34" charset="0"/>
              </a:rPr>
              <a:t>a)</a:t>
            </a:r>
            <a:r>
              <a:rPr lang="it-IT" sz="2000" dirty="0" smtClean="0">
                <a:latin typeface="Arial Black" pitchFamily="34" charset="0"/>
              </a:rPr>
              <a:t> danni cagionati da veicoli o natanti rimasti ignoti; </a:t>
            </a:r>
          </a:p>
          <a:p>
            <a:pPr marL="457200" indent="-457200" algn="ctr">
              <a:buAutoNum type="alphaLcParenR"/>
            </a:pPr>
            <a:endParaRPr lang="it-IT" sz="1000" dirty="0" smtClean="0">
              <a:latin typeface="Arial Black" pitchFamily="34" charset="0"/>
            </a:endParaRPr>
          </a:p>
          <a:p>
            <a:pPr algn="ctr"/>
            <a:r>
              <a:rPr lang="it-IT" sz="2000" dirty="0" smtClean="0">
                <a:solidFill>
                  <a:srgbClr val="FF0000"/>
                </a:solidFill>
                <a:latin typeface="Arial Black" pitchFamily="34" charset="0"/>
              </a:rPr>
              <a:t>b)</a:t>
            </a:r>
            <a:r>
              <a:rPr lang="it-IT" sz="2000" dirty="0" smtClean="0">
                <a:latin typeface="Arial Black" pitchFamily="34" charset="0"/>
              </a:rPr>
              <a:t> danni cagionati da veicoli o natanti non assicurati; </a:t>
            </a:r>
          </a:p>
          <a:p>
            <a:pPr algn="ctr"/>
            <a:endParaRPr lang="it-IT" sz="1000" dirty="0" smtClean="0">
              <a:latin typeface="Arial Black" pitchFamily="34" charset="0"/>
            </a:endParaRPr>
          </a:p>
          <a:p>
            <a:pPr algn="ctr"/>
            <a:r>
              <a:rPr lang="it-IT" sz="2000" dirty="0" smtClean="0">
                <a:solidFill>
                  <a:srgbClr val="FF0000"/>
                </a:solidFill>
                <a:latin typeface="Arial Black" pitchFamily="34" charset="0"/>
              </a:rPr>
              <a:t>c)</a:t>
            </a:r>
            <a:r>
              <a:rPr lang="it-IT" sz="2000" dirty="0" smtClean="0">
                <a:latin typeface="Arial Black" pitchFamily="34" charset="0"/>
              </a:rPr>
              <a:t> danni cagionati da veicoli o natanti, assicurati con impresa operante nel territorio della Repubblica, in regime di stabilimento o di libertà di prestazione di servizi, e che al momento del sinistro si trovi in stato di liquidazione coatta o vi venga posta successivamente, anche a prescindere dalla sua dichiarazione di insolvenza;</a:t>
            </a:r>
            <a:endParaRPr lang="it-IT" sz="2000" dirty="0">
              <a:latin typeface="Arial Black" pitchFamily="34" charset="0"/>
            </a:endParaRPr>
          </a:p>
        </p:txBody>
      </p:sp>
      <p:sp>
        <p:nvSpPr>
          <p:cNvPr id="54277" name="CasellaDiTesto 6"/>
          <p:cNvSpPr txBox="1">
            <a:spLocks noChangeArrowheads="1"/>
          </p:cNvSpPr>
          <p:nvPr/>
        </p:nvSpPr>
        <p:spPr bwMode="auto">
          <a:xfrm>
            <a:off x="0" y="571480"/>
            <a:ext cx="9144000" cy="523220"/>
          </a:xfrm>
          <a:prstGeom prst="rect">
            <a:avLst/>
          </a:prstGeom>
          <a:noFill/>
          <a:ln w="9525">
            <a:noFill/>
            <a:miter lim="800000"/>
            <a:headEnd/>
            <a:tailEnd/>
          </a:ln>
        </p:spPr>
        <p:txBody>
          <a:bodyPr wrap="square">
            <a:spAutoFit/>
          </a:bodyPr>
          <a:lstStyle/>
          <a:p>
            <a:pPr algn="ctr"/>
            <a:r>
              <a:rPr lang="it-IT" sz="2800" dirty="0">
                <a:solidFill>
                  <a:schemeClr val="tx1">
                    <a:lumMod val="50000"/>
                    <a:lumOff val="50000"/>
                  </a:schemeClr>
                </a:solidFill>
                <a:latin typeface="Arial Black" pitchFamily="34" charset="0"/>
              </a:rPr>
              <a:t>Il Fondo di garanzia per le vittime della strada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asellaDiTesto 3"/>
          <p:cNvSpPr txBox="1">
            <a:spLocks noChangeArrowheads="1"/>
          </p:cNvSpPr>
          <p:nvPr/>
        </p:nvSpPr>
        <p:spPr bwMode="auto">
          <a:xfrm>
            <a:off x="285720" y="1341438"/>
            <a:ext cx="8501122" cy="4247317"/>
          </a:xfrm>
          <a:prstGeom prst="rect">
            <a:avLst/>
          </a:prstGeom>
          <a:noFill/>
          <a:ln w="9525">
            <a:noFill/>
            <a:miter lim="800000"/>
            <a:headEnd/>
            <a:tailEnd/>
          </a:ln>
        </p:spPr>
        <p:txBody>
          <a:bodyPr wrap="square">
            <a:spAutoFit/>
          </a:bodyPr>
          <a:lstStyle/>
          <a:p>
            <a:pPr algn="ctr"/>
            <a:r>
              <a:rPr lang="it-IT" sz="2000" dirty="0" smtClean="0">
                <a:solidFill>
                  <a:srgbClr val="FF0000"/>
                </a:solidFill>
                <a:latin typeface="Arial Black" pitchFamily="34" charset="0"/>
              </a:rPr>
              <a:t>d) </a:t>
            </a:r>
            <a:r>
              <a:rPr lang="it-IT" sz="2000" dirty="0" smtClean="0">
                <a:latin typeface="Arial Black" pitchFamily="34" charset="0"/>
              </a:rPr>
              <a:t>quella dei danni cagionati da veicolo posto in circolazione contro la volontà del proprietario, dell’usufruttuario, dell’acquirente con patto di riservato dominio o del locatario in caso di locazione finanziaria;</a:t>
            </a:r>
          </a:p>
          <a:p>
            <a:pPr algn="ctr"/>
            <a:endParaRPr lang="it-IT" sz="1000" dirty="0" smtClean="0">
              <a:latin typeface="Arial Black" pitchFamily="34" charset="0"/>
            </a:endParaRPr>
          </a:p>
          <a:p>
            <a:pPr algn="ctr"/>
            <a:r>
              <a:rPr lang="it-IT" sz="2000" dirty="0" smtClean="0">
                <a:solidFill>
                  <a:srgbClr val="FF0000"/>
                </a:solidFill>
                <a:latin typeface="Arial Black" pitchFamily="34" charset="0"/>
              </a:rPr>
              <a:t>e) </a:t>
            </a:r>
            <a:r>
              <a:rPr lang="it-IT" sz="2000" dirty="0" smtClean="0">
                <a:latin typeface="Arial Black" pitchFamily="34" charset="0"/>
              </a:rPr>
              <a:t>quella in cui il veicolo sia stato spedito nel territorio della Repubblica italiana da uno Stato di cui all’art. 1, 1° comma, lett. b), </a:t>
            </a:r>
            <a:r>
              <a:rPr lang="it-IT" sz="2000" b="1" dirty="0" smtClean="0">
                <a:latin typeface="Arial Black" pitchFamily="34" charset="0"/>
              </a:rPr>
              <a:t> </a:t>
            </a:r>
            <a:r>
              <a:rPr lang="it-IT" sz="2000" dirty="0" smtClean="0">
                <a:latin typeface="Arial Black" pitchFamily="34" charset="0"/>
              </a:rPr>
              <a:t>nel periodo indicato all’art. 1, 1° comma, lett. f), n. 4 bis, e lo stesso risulti coinvolto in un sinistro e sia privo di assicurazione;</a:t>
            </a:r>
          </a:p>
          <a:p>
            <a:pPr algn="ctr"/>
            <a:endParaRPr lang="it-IT" sz="1000" dirty="0" smtClean="0">
              <a:latin typeface="Arial Black" pitchFamily="34" charset="0"/>
            </a:endParaRPr>
          </a:p>
          <a:p>
            <a:pPr algn="ctr"/>
            <a:r>
              <a:rPr lang="it-IT" sz="2000" dirty="0" smtClean="0">
                <a:latin typeface="Arial Black" pitchFamily="34" charset="0"/>
              </a:rPr>
              <a:t> </a:t>
            </a:r>
            <a:r>
              <a:rPr lang="it-IT" sz="2000" dirty="0" smtClean="0">
                <a:solidFill>
                  <a:srgbClr val="FF0000"/>
                </a:solidFill>
                <a:latin typeface="Arial Black" pitchFamily="34" charset="0"/>
              </a:rPr>
              <a:t>f) </a:t>
            </a:r>
            <a:r>
              <a:rPr lang="it-IT" sz="2000" dirty="0" smtClean="0">
                <a:latin typeface="Arial Black" pitchFamily="34" charset="0"/>
              </a:rPr>
              <a:t>quella in cui il sinistro sia cagionato da un veicolo estero con targa non corrispondente o non più corrispondente allo stesso veicolo. </a:t>
            </a:r>
            <a:endParaRPr lang="it-IT" sz="2000" dirty="0">
              <a:latin typeface="Arial Black" pitchFamily="34" charset="0"/>
            </a:endParaRPr>
          </a:p>
        </p:txBody>
      </p:sp>
      <p:sp>
        <p:nvSpPr>
          <p:cNvPr id="54277" name="CasellaDiTesto 6"/>
          <p:cNvSpPr txBox="1">
            <a:spLocks noChangeArrowheads="1"/>
          </p:cNvSpPr>
          <p:nvPr/>
        </p:nvSpPr>
        <p:spPr bwMode="auto">
          <a:xfrm>
            <a:off x="0" y="571480"/>
            <a:ext cx="9144000" cy="523220"/>
          </a:xfrm>
          <a:prstGeom prst="rect">
            <a:avLst/>
          </a:prstGeom>
          <a:noFill/>
          <a:ln w="9525">
            <a:noFill/>
            <a:miter lim="800000"/>
            <a:headEnd/>
            <a:tailEnd/>
          </a:ln>
        </p:spPr>
        <p:txBody>
          <a:bodyPr wrap="square">
            <a:spAutoFit/>
          </a:bodyPr>
          <a:lstStyle/>
          <a:p>
            <a:pPr algn="ctr"/>
            <a:r>
              <a:rPr lang="it-IT" sz="2800" dirty="0">
                <a:solidFill>
                  <a:schemeClr val="tx1">
                    <a:lumMod val="50000"/>
                    <a:lumOff val="50000"/>
                  </a:schemeClr>
                </a:solidFill>
                <a:latin typeface="Arial Black" pitchFamily="34" charset="0"/>
              </a:rPr>
              <a:t>Il Fondo di garanzia per le vittime della strada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9"/>
          <p:cNvSpPr txBox="1">
            <a:spLocks noChangeArrowheads="1"/>
          </p:cNvSpPr>
          <p:nvPr/>
        </p:nvSpPr>
        <p:spPr bwMode="auto">
          <a:xfrm>
            <a:off x="142844" y="1285860"/>
            <a:ext cx="8858312" cy="4216539"/>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La </a:t>
            </a:r>
            <a:r>
              <a:rPr lang="it-IT" sz="2000" b="1" u="sng" dirty="0" smtClean="0">
                <a:solidFill>
                  <a:srgbClr val="FF0000"/>
                </a:solidFill>
                <a:latin typeface="Arial Black" pitchFamily="34" charset="0"/>
              </a:rPr>
              <a:t>procedura risarcitoria ordinaria</a:t>
            </a:r>
            <a:r>
              <a:rPr lang="it-IT" sz="2000" dirty="0" smtClean="0">
                <a:latin typeface="Arial Black" pitchFamily="34" charset="0"/>
              </a:rPr>
              <a:t> è applicabile:</a:t>
            </a:r>
          </a:p>
          <a:p>
            <a:pPr algn="ctr"/>
            <a:r>
              <a:rPr lang="it-IT" sz="800" dirty="0" smtClean="0">
                <a:latin typeface="Arial Black" pitchFamily="34" charset="0"/>
              </a:rPr>
              <a:t> </a:t>
            </a:r>
          </a:p>
          <a:p>
            <a:pPr algn="ctr"/>
            <a:r>
              <a:rPr lang="it-IT" sz="2000" dirty="0" smtClean="0">
                <a:latin typeface="Arial Black" pitchFamily="34" charset="0"/>
              </a:rPr>
              <a:t>- ai sinistri avvenuti tra più veicoli a motore, tutti </a:t>
            </a:r>
            <a:r>
              <a:rPr lang="it-IT" sz="2000" i="1" dirty="0" smtClean="0">
                <a:latin typeface="Arial Black" pitchFamily="34" charset="0"/>
              </a:rPr>
              <a:t>“</a:t>
            </a:r>
            <a:r>
              <a:rPr lang="it-IT" sz="2000" i="1" dirty="0" err="1" smtClean="0">
                <a:latin typeface="Arial Black" pitchFamily="34" charset="0"/>
              </a:rPr>
              <a:t>eziologicamente</a:t>
            </a:r>
            <a:r>
              <a:rPr lang="it-IT" sz="2000" i="1" dirty="0" smtClean="0">
                <a:latin typeface="Arial Black" pitchFamily="34" charset="0"/>
              </a:rPr>
              <a:t>”</a:t>
            </a:r>
            <a:r>
              <a:rPr lang="it-IT" sz="2000" dirty="0" smtClean="0">
                <a:latin typeface="Arial Black" pitchFamily="34" charset="0"/>
              </a:rPr>
              <a:t> coinvolti nel sinistro;</a:t>
            </a:r>
          </a:p>
          <a:p>
            <a:pPr algn="ctr"/>
            <a:r>
              <a:rPr lang="it-IT" sz="2000" dirty="0" smtClean="0">
                <a:latin typeface="Arial Black" pitchFamily="34" charset="0"/>
              </a:rPr>
              <a:t>- ai sinistri in cui siano coinvolti veicoli non targati (macchine agricole o macchine operatrici che circolano in forza di specifiche autorizzazioni pur essendo sprovviste di targa identificativa) compresi ciclomotori ed assimilati non dotati del sistema di targatura previsto dal D.P.R. n. 153/2006; </a:t>
            </a:r>
          </a:p>
          <a:p>
            <a:pPr algn="ctr"/>
            <a:r>
              <a:rPr lang="it-IT" sz="2000" dirty="0" smtClean="0">
                <a:latin typeface="Arial Black" pitchFamily="34" charset="0"/>
              </a:rPr>
              <a:t>- ai sinistri verificatisi in assenza di collisione; </a:t>
            </a:r>
          </a:p>
          <a:p>
            <a:pPr algn="ctr"/>
            <a:r>
              <a:rPr lang="it-IT" sz="2000" dirty="0" smtClean="0">
                <a:latin typeface="Arial Black" pitchFamily="34" charset="0"/>
              </a:rPr>
              <a:t>- in caso di lesioni fisiche riportate dal conducente non responsabile i cui postumi permanenti superino il 9% di invalidità biologica; </a:t>
            </a:r>
          </a:p>
          <a:p>
            <a:pPr algn="ctr"/>
            <a:r>
              <a:rPr lang="it-IT" sz="2000" dirty="0" smtClean="0">
                <a:latin typeface="Arial Black" pitchFamily="34" charset="0"/>
              </a:rPr>
              <a:t>- in caso di danni subiti dal terzo trasportato.</a:t>
            </a:r>
            <a:endParaRPr lang="it-IT" sz="2000" dirty="0">
              <a:latin typeface="Arial Black" pitchFamily="34" charset="0"/>
            </a:endParaRPr>
          </a:p>
        </p:txBody>
      </p:sp>
      <p:sp>
        <p:nvSpPr>
          <p:cNvPr id="8197" name="CasellaDiTesto 13"/>
          <p:cNvSpPr txBox="1">
            <a:spLocks noChangeArrowheads="1"/>
          </p:cNvSpPr>
          <p:nvPr/>
        </p:nvSpPr>
        <p:spPr bwMode="auto">
          <a:xfrm>
            <a:off x="0" y="549275"/>
            <a:ext cx="9143999"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La procedura </a:t>
            </a:r>
            <a:r>
              <a:rPr lang="it-IT" sz="3600" dirty="0" smtClean="0">
                <a:solidFill>
                  <a:schemeClr val="tx1">
                    <a:lumMod val="50000"/>
                    <a:lumOff val="50000"/>
                  </a:schemeClr>
                </a:solidFill>
                <a:latin typeface="Arial Black" pitchFamily="34" charset="0"/>
              </a:rPr>
              <a:t>risarcitoria ordinaria</a:t>
            </a:r>
            <a:endParaRPr lang="it-IT" sz="3600" dirty="0">
              <a:solidFill>
                <a:schemeClr val="tx1">
                  <a:lumMod val="50000"/>
                  <a:lumOff val="50000"/>
                </a:schemeClr>
              </a:solidFill>
              <a:latin typeface="Arial Black"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asellaDiTesto 12"/>
          <p:cNvSpPr txBox="1">
            <a:spLocks noChangeArrowheads="1"/>
          </p:cNvSpPr>
          <p:nvPr/>
        </p:nvSpPr>
        <p:spPr bwMode="auto">
          <a:xfrm>
            <a:off x="3500430" y="1142984"/>
            <a:ext cx="5429288" cy="4708981"/>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Attualmente, il Fondo di garanzia -creato per contemperare le opposte esigenze di tutela per i danneggiati in caso di sinistri cagionati di veicoli privi di copertura assicurativa o per i quali è impossibile individuare l’impresa obbligata, da un lato, e di conservare in capo alle imprese il libero esercizio dell’assicurazione, dall’altro- è costituito presso la </a:t>
            </a:r>
            <a:r>
              <a:rPr lang="it-IT" sz="2000" dirty="0" smtClean="0">
                <a:solidFill>
                  <a:srgbClr val="0000CC"/>
                </a:solidFill>
                <a:latin typeface="Arial Black" pitchFamily="34" charset="0"/>
              </a:rPr>
              <a:t>CONSAP</a:t>
            </a:r>
            <a:r>
              <a:rPr lang="it-IT" sz="2000" dirty="0" smtClean="0">
                <a:latin typeface="Arial Black" pitchFamily="34" charset="0"/>
              </a:rPr>
              <a:t>, è sottoposto al controllo del Ministero delle Attività Produttive ed è alimentato dai </a:t>
            </a:r>
            <a:r>
              <a:rPr lang="it-IT" sz="2000" dirty="0" smtClean="0">
                <a:solidFill>
                  <a:srgbClr val="FF0000"/>
                </a:solidFill>
                <a:latin typeface="Arial Black" pitchFamily="34" charset="0"/>
              </a:rPr>
              <a:t>contributi obbligatori </a:t>
            </a:r>
            <a:r>
              <a:rPr lang="it-IT" sz="2000" dirty="0" smtClean="0">
                <a:latin typeface="Arial Black" pitchFamily="34" charset="0"/>
              </a:rPr>
              <a:t>posti a carico delle singole imprese di assicurazione.</a:t>
            </a:r>
            <a:endParaRPr lang="it-IT" sz="2000" b="1" dirty="0">
              <a:solidFill>
                <a:srgbClr val="FF0000"/>
              </a:solidFill>
              <a:latin typeface="Arial Black" pitchFamily="34" charset="0"/>
            </a:endParaRPr>
          </a:p>
        </p:txBody>
      </p:sp>
      <p:sp>
        <p:nvSpPr>
          <p:cNvPr id="55302" name="CasellaDiTesto 15"/>
          <p:cNvSpPr txBox="1">
            <a:spLocks noChangeArrowheads="1"/>
          </p:cNvSpPr>
          <p:nvPr/>
        </p:nvSpPr>
        <p:spPr bwMode="auto">
          <a:xfrm>
            <a:off x="571472" y="500042"/>
            <a:ext cx="8135938" cy="641350"/>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 </a:t>
            </a:r>
            <a:r>
              <a:rPr lang="it-IT" sz="3600" dirty="0" smtClean="0">
                <a:solidFill>
                  <a:schemeClr val="tx1">
                    <a:lumMod val="50000"/>
                    <a:lumOff val="50000"/>
                  </a:schemeClr>
                </a:solidFill>
                <a:latin typeface="Arial Black" pitchFamily="34" charset="0"/>
              </a:rPr>
              <a:t>Fondo di Garanzia e CONSAP</a:t>
            </a:r>
            <a:endParaRPr lang="it-IT" sz="3600" dirty="0">
              <a:solidFill>
                <a:schemeClr val="tx1">
                  <a:lumMod val="50000"/>
                  <a:lumOff val="50000"/>
                </a:schemeClr>
              </a:solidFill>
              <a:latin typeface="Arial Black" pitchFamily="34" charset="0"/>
            </a:endParaRPr>
          </a:p>
        </p:txBody>
      </p:sp>
      <p:pic>
        <p:nvPicPr>
          <p:cNvPr id="6147" name="Picture 3" descr="Logo Consap"/>
          <p:cNvPicPr>
            <a:picLocks noChangeAspect="1" noChangeArrowheads="1"/>
          </p:cNvPicPr>
          <p:nvPr/>
        </p:nvPicPr>
        <p:blipFill>
          <a:blip r:embed="rId2"/>
          <a:srcRect/>
          <a:stretch>
            <a:fillRect/>
          </a:stretch>
        </p:blipFill>
        <p:spPr bwMode="auto">
          <a:xfrm>
            <a:off x="214282" y="1214422"/>
            <a:ext cx="3248045" cy="1643074"/>
          </a:xfrm>
          <a:prstGeom prst="rect">
            <a:avLst/>
          </a:prstGeom>
          <a:noFill/>
        </p:spPr>
      </p:pic>
      <p:pic>
        <p:nvPicPr>
          <p:cNvPr id="6149" name="Picture 5" descr="stemma repubblica italiana"/>
          <p:cNvPicPr>
            <a:picLocks noChangeAspect="1" noChangeArrowheads="1"/>
          </p:cNvPicPr>
          <p:nvPr/>
        </p:nvPicPr>
        <p:blipFill>
          <a:blip r:embed="rId3"/>
          <a:srcRect/>
          <a:stretch>
            <a:fillRect/>
          </a:stretch>
        </p:blipFill>
        <p:spPr bwMode="auto">
          <a:xfrm>
            <a:off x="857224" y="3000372"/>
            <a:ext cx="2071702" cy="2323266"/>
          </a:xfrm>
          <a:prstGeom prst="rect">
            <a:avLst/>
          </a:prstGeom>
          <a:noFill/>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asellaDiTesto 12"/>
          <p:cNvSpPr txBox="1">
            <a:spLocks noChangeArrowheads="1"/>
          </p:cNvSpPr>
          <p:nvPr/>
        </p:nvSpPr>
        <p:spPr bwMode="auto">
          <a:xfrm>
            <a:off x="285720" y="1142984"/>
            <a:ext cx="8643998"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La natura risarcitoria della prestazione determina le seguenti conseguenze: </a:t>
            </a:r>
          </a:p>
          <a:p>
            <a:pPr algn="ctr"/>
            <a:endParaRPr lang="it-IT" sz="1200" dirty="0" smtClean="0">
              <a:latin typeface="Arial Black" pitchFamily="34" charset="0"/>
            </a:endParaRPr>
          </a:p>
          <a:p>
            <a:pPr marL="457200" indent="-457200" algn="ctr"/>
            <a:r>
              <a:rPr lang="it-IT" sz="2000" dirty="0" smtClean="0">
                <a:solidFill>
                  <a:srgbClr val="FF0000"/>
                </a:solidFill>
                <a:latin typeface="Arial Black" pitchFamily="34" charset="0"/>
              </a:rPr>
              <a:t>a) </a:t>
            </a:r>
            <a:r>
              <a:rPr lang="it-IT" sz="2000" dirty="0" smtClean="0">
                <a:latin typeface="Arial Black" pitchFamily="34" charset="0"/>
              </a:rPr>
              <a:t>il Fondo di Garanzia ha la stessa posizione giuridica de </a:t>
            </a:r>
            <a:r>
              <a:rPr lang="it-IT" sz="2000" dirty="0" err="1" smtClean="0">
                <a:latin typeface="Arial Black" pitchFamily="34" charset="0"/>
              </a:rPr>
              <a:t>ll</a:t>
            </a:r>
            <a:r>
              <a:rPr lang="it-IT" sz="2000" dirty="0" smtClean="0">
                <a:latin typeface="Arial Black" pitchFamily="34" charset="0"/>
              </a:rPr>
              <a:t>’assicuratore, per cui si applica il principio della solidarietà di cui all’art 2055 c.c.; </a:t>
            </a:r>
          </a:p>
          <a:p>
            <a:pPr marL="457200" indent="-457200" algn="ctr"/>
            <a:r>
              <a:rPr lang="it-IT" sz="2000" dirty="0" smtClean="0">
                <a:solidFill>
                  <a:srgbClr val="FF0000"/>
                </a:solidFill>
                <a:latin typeface="Arial Black" pitchFamily="34" charset="0"/>
              </a:rPr>
              <a:t>b)</a:t>
            </a:r>
            <a:r>
              <a:rPr lang="it-IT" sz="2000" dirty="0" smtClean="0">
                <a:latin typeface="Arial Black" pitchFamily="34" charset="0"/>
              </a:rPr>
              <a:t> può essere soggetto a responsabilità ultramassimale per propria inerzia colpevole; </a:t>
            </a:r>
          </a:p>
          <a:p>
            <a:pPr marL="457200" indent="-457200" algn="ctr"/>
            <a:r>
              <a:rPr lang="it-IT" sz="2000" dirty="0" smtClean="0">
                <a:solidFill>
                  <a:srgbClr val="FF0000"/>
                </a:solidFill>
                <a:latin typeface="Arial Black" pitchFamily="34" charset="0"/>
              </a:rPr>
              <a:t>c)</a:t>
            </a:r>
            <a:r>
              <a:rPr lang="it-IT" sz="2000" dirty="0" smtClean="0">
                <a:latin typeface="Arial Black" pitchFamily="34" charset="0"/>
              </a:rPr>
              <a:t> il danno risarcibile è solamente quello ascrivibile a colpa o anche dolo del conducente; </a:t>
            </a:r>
          </a:p>
          <a:p>
            <a:pPr marL="457200" indent="-457200" algn="ctr"/>
            <a:r>
              <a:rPr lang="it-IT" sz="2000" dirty="0" smtClean="0">
                <a:solidFill>
                  <a:srgbClr val="FF0000"/>
                </a:solidFill>
                <a:latin typeface="Arial Black" pitchFamily="34" charset="0"/>
              </a:rPr>
              <a:t>d)</a:t>
            </a:r>
            <a:r>
              <a:rPr lang="it-IT" sz="2000" dirty="0" smtClean="0">
                <a:latin typeface="Arial Black" pitchFamily="34" charset="0"/>
              </a:rPr>
              <a:t> è risarcibile dal Fondo il danno non patrimoniale, senza le limitazioni indicate per il danno patrimoniale; </a:t>
            </a:r>
          </a:p>
          <a:p>
            <a:pPr marL="457200" indent="-457200" algn="ctr"/>
            <a:r>
              <a:rPr lang="it-IT" sz="2000" dirty="0" smtClean="0">
                <a:solidFill>
                  <a:srgbClr val="FF0000"/>
                </a:solidFill>
                <a:latin typeface="Arial Black" pitchFamily="34" charset="0"/>
              </a:rPr>
              <a:t>e)</a:t>
            </a:r>
            <a:r>
              <a:rPr lang="it-IT" sz="2000" dirty="0" smtClean="0">
                <a:latin typeface="Arial Black" pitchFamily="34" charset="0"/>
              </a:rPr>
              <a:t> il Fondo di garanzia è assoggettabile all’azione surrogatoria ex art. 1916 C.C.</a:t>
            </a:r>
            <a:endParaRPr lang="it-IT" sz="2000" b="1" dirty="0">
              <a:solidFill>
                <a:srgbClr val="FF0000"/>
              </a:solidFill>
              <a:latin typeface="Arial Black" pitchFamily="34" charset="0"/>
            </a:endParaRPr>
          </a:p>
        </p:txBody>
      </p:sp>
      <p:sp>
        <p:nvSpPr>
          <p:cNvPr id="55302" name="CasellaDiTesto 15"/>
          <p:cNvSpPr txBox="1">
            <a:spLocks noChangeArrowheads="1"/>
          </p:cNvSpPr>
          <p:nvPr/>
        </p:nvSpPr>
        <p:spPr bwMode="auto">
          <a:xfrm>
            <a:off x="571472" y="500042"/>
            <a:ext cx="8135938" cy="641350"/>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 Natura risarcitoria</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asellaDiTesto 4"/>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L’intervento del Fondo di </a:t>
            </a:r>
            <a:r>
              <a:rPr lang="it-IT" sz="3600" b="1" dirty="0" smtClean="0">
                <a:solidFill>
                  <a:schemeClr val="tx1">
                    <a:lumMod val="50000"/>
                    <a:lumOff val="50000"/>
                  </a:schemeClr>
                </a:solidFill>
                <a:latin typeface="Arial Black" pitchFamily="34" charset="0"/>
              </a:rPr>
              <a:t>garanzia</a:t>
            </a:r>
            <a:endParaRPr lang="it-IT" sz="3600" b="1" dirty="0">
              <a:solidFill>
                <a:schemeClr val="tx1">
                  <a:lumMod val="50000"/>
                  <a:lumOff val="50000"/>
                </a:schemeClr>
              </a:solidFill>
              <a:latin typeface="Arial Black" pitchFamily="34" charset="0"/>
            </a:endParaRPr>
          </a:p>
        </p:txBody>
      </p:sp>
      <p:sp>
        <p:nvSpPr>
          <p:cNvPr id="5121" name="Rectangle 1"/>
          <p:cNvSpPr>
            <a:spLocks noChangeArrowheads="1"/>
          </p:cNvSpPr>
          <p:nvPr/>
        </p:nvSpPr>
        <p:spPr bwMode="auto">
          <a:xfrm>
            <a:off x="142844" y="1214422"/>
            <a:ext cx="885831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L’intervento del Fondo di Garanzia è limitato alla sola ipotesi in cui l’assicurazione per il risarcimento dei danni è imposta dalla Legge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restando, invece, esclusi i casi delle assicurazioni facoltative. Non sono neppure opponibili al Fondo di Garanzia eventuali estensioni consensualmente pattuite tra impresa di assicurazione ed assicurato, in quanto l’obbligo a carico del medesimo presuppone, a norma dell’</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art. 283 C. Ass.</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che il sinistro sia avvenuto per effetto della circolazione di veicoli per la quale opera l’assicurazione obbligatoria.</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asellaDiTesto 4"/>
          <p:cNvSpPr txBox="1">
            <a:spLocks noChangeArrowheads="1"/>
          </p:cNvSpPr>
          <p:nvPr/>
        </p:nvSpPr>
        <p:spPr bwMode="auto">
          <a:xfrm>
            <a:off x="0" y="1214422"/>
            <a:ext cx="9144000" cy="4185761"/>
          </a:xfrm>
          <a:prstGeom prst="rect">
            <a:avLst/>
          </a:prstGeom>
          <a:noFill/>
          <a:ln w="9525">
            <a:noFill/>
            <a:miter lim="800000"/>
            <a:headEnd/>
            <a:tailEnd/>
          </a:ln>
        </p:spPr>
        <p:txBody>
          <a:bodyPr wrap="square">
            <a:spAutoFit/>
          </a:bodyPr>
          <a:lstStyle/>
          <a:p>
            <a:pPr algn="ctr"/>
            <a:r>
              <a:rPr lang="it-IT" sz="1900" dirty="0" smtClean="0">
                <a:latin typeface="Arial Black" pitchFamily="34" charset="0"/>
              </a:rPr>
              <a:t>Per la gestione dei rapporti con i danneggiati, il Fondo di garanzia si avvale di imprese designate secondo il regolamento adottato dal </a:t>
            </a:r>
            <a:r>
              <a:rPr lang="it-IT" sz="1900" dirty="0" smtClean="0">
                <a:solidFill>
                  <a:srgbClr val="0000CC"/>
                </a:solidFill>
                <a:latin typeface="Arial Black" pitchFamily="34" charset="0"/>
              </a:rPr>
              <a:t>Ministero delle Attività produttive</a:t>
            </a:r>
            <a:r>
              <a:rPr lang="it-IT" sz="1900" dirty="0" smtClean="0">
                <a:latin typeface="Arial Black" pitchFamily="34" charset="0"/>
              </a:rPr>
              <a:t>.</a:t>
            </a:r>
            <a:br>
              <a:rPr lang="it-IT" sz="1900" dirty="0" smtClean="0">
                <a:latin typeface="Arial Black" pitchFamily="34" charset="0"/>
              </a:rPr>
            </a:br>
            <a:r>
              <a:rPr lang="it-IT" sz="1900" dirty="0" smtClean="0">
                <a:latin typeface="Arial Black" pitchFamily="34" charset="0"/>
              </a:rPr>
              <a:t>L’impresa designata è il soggetto passivo del rapporto sostanziale da istaurarsi con il danneggiato e conseguentemente l’unico soggetto passivo dell’azione risarcitoria e dell’azione esecutiva, unitamente al responsabile del danno (in alcuni casi) ed, in questa ultima ipotesi, con il commissario liquidatore. Ne deriva che il Fondo di garanzia per le vittime della strada, pur potendo essere destinatario della richiesta di risarcimento e pur godendo della facoltà di intervenire nel processo anche in grado di appello, non ha la legittimazione passiva dell’azione risarcitoria, che appartiene invece all’impresa designata. L’impresa designata risponde quindi in proprio e non quale rappresentante del Fondo di Garanzia.</a:t>
            </a:r>
            <a:endParaRPr lang="it-IT" sz="1900" b="1" dirty="0">
              <a:solidFill>
                <a:srgbClr val="FF0000"/>
              </a:solidFill>
              <a:latin typeface="Arial Black" pitchFamily="34" charset="0"/>
            </a:endParaRPr>
          </a:p>
        </p:txBody>
      </p:sp>
      <p:sp>
        <p:nvSpPr>
          <p:cNvPr id="57350" name="CasellaDiTesto 7"/>
          <p:cNvSpPr txBox="1">
            <a:spLocks noChangeArrowheads="1"/>
          </p:cNvSpPr>
          <p:nvPr/>
        </p:nvSpPr>
        <p:spPr bwMode="auto">
          <a:xfrm>
            <a:off x="1071538" y="500042"/>
            <a:ext cx="6913562"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Gestione dei rapporti</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asellaDiTesto 4"/>
          <p:cNvSpPr txBox="1">
            <a:spLocks noChangeArrowheads="1"/>
          </p:cNvSpPr>
          <p:nvPr/>
        </p:nvSpPr>
        <p:spPr bwMode="auto">
          <a:xfrm>
            <a:off x="2928926" y="1142984"/>
            <a:ext cx="5929354" cy="4832092"/>
          </a:xfrm>
          <a:prstGeom prst="rect">
            <a:avLst/>
          </a:prstGeom>
          <a:noFill/>
          <a:ln w="9525">
            <a:noFill/>
            <a:miter lim="800000"/>
            <a:headEnd/>
            <a:tailEnd/>
          </a:ln>
        </p:spPr>
        <p:txBody>
          <a:bodyPr wrap="square">
            <a:spAutoFit/>
          </a:bodyPr>
          <a:lstStyle/>
          <a:p>
            <a:pPr algn="ctr"/>
            <a:r>
              <a:rPr lang="it-IT" sz="2200" b="1" dirty="0">
                <a:latin typeface="Arial Black" pitchFamily="34" charset="0"/>
              </a:rPr>
              <a:t>L’utente di un </a:t>
            </a:r>
            <a:r>
              <a:rPr lang="it-IT" sz="2200" b="1" dirty="0">
                <a:solidFill>
                  <a:srgbClr val="FF0000"/>
                </a:solidFill>
                <a:latin typeface="Arial Black" pitchFamily="34" charset="0"/>
              </a:rPr>
              <a:t>veicolo immatricolato in uno stato estero</a:t>
            </a:r>
            <a:r>
              <a:rPr lang="it-IT" sz="2200" b="1" dirty="0">
                <a:latin typeface="Arial Black" pitchFamily="34" charset="0"/>
              </a:rPr>
              <a:t>, </a:t>
            </a:r>
            <a:r>
              <a:rPr lang="it-IT" sz="2200" b="1" dirty="0" smtClean="0">
                <a:latin typeface="Arial Black" pitchFamily="34" charset="0"/>
              </a:rPr>
              <a:t>può </a:t>
            </a:r>
            <a:r>
              <a:rPr lang="it-IT" sz="2200" b="1" dirty="0">
                <a:latin typeface="Arial Black" pitchFamily="34" charset="0"/>
              </a:rPr>
              <a:t>stipulare un </a:t>
            </a:r>
            <a:r>
              <a:rPr lang="it-IT" sz="2200" b="1" dirty="0" smtClean="0">
                <a:latin typeface="Arial Black" pitchFamily="34" charset="0"/>
              </a:rPr>
              <a:t>contratto </a:t>
            </a:r>
            <a:r>
              <a:rPr lang="it-IT" sz="2200" b="1" dirty="0">
                <a:latin typeface="Arial Black" pitchFamily="34" charset="0"/>
              </a:rPr>
              <a:t>di assicurazione nella forma speciale della </a:t>
            </a:r>
            <a:r>
              <a:rPr lang="it-IT" sz="2200" b="1" u="sng" dirty="0">
                <a:latin typeface="Arial Black" pitchFamily="34" charset="0"/>
              </a:rPr>
              <a:t>polizza di </a:t>
            </a:r>
            <a:r>
              <a:rPr lang="it-IT" sz="2200" b="1" u="sng" dirty="0" smtClean="0">
                <a:latin typeface="Arial Black" pitchFamily="34" charset="0"/>
              </a:rPr>
              <a:t>frontiera</a:t>
            </a:r>
            <a:r>
              <a:rPr lang="it-IT" sz="2200" b="1" dirty="0" smtClean="0">
                <a:latin typeface="Arial Black" pitchFamily="34" charset="0"/>
              </a:rPr>
              <a:t> (</a:t>
            </a:r>
            <a:r>
              <a:rPr lang="it-IT" sz="2200" b="1" dirty="0">
                <a:latin typeface="Arial Black" pitchFamily="34" charset="0"/>
              </a:rPr>
              <a:t>c.d. polizza rosa), avente durata non inferiore a </a:t>
            </a:r>
            <a:r>
              <a:rPr lang="it-IT" sz="2200" b="1" dirty="0" smtClean="0">
                <a:latin typeface="Arial Black" pitchFamily="34" charset="0"/>
              </a:rPr>
              <a:t>15 </a:t>
            </a:r>
            <a:r>
              <a:rPr lang="it-IT" sz="2200" b="1" dirty="0">
                <a:latin typeface="Arial Black" pitchFamily="34" charset="0"/>
              </a:rPr>
              <a:t>giorni e non superiore a </a:t>
            </a:r>
            <a:r>
              <a:rPr lang="it-IT" sz="2200" b="1" dirty="0" smtClean="0">
                <a:latin typeface="Arial Black" pitchFamily="34" charset="0"/>
              </a:rPr>
              <a:t>45 </a:t>
            </a:r>
            <a:r>
              <a:rPr lang="it-IT" sz="2200" b="1" dirty="0">
                <a:latin typeface="Arial Black" pitchFamily="34" charset="0"/>
              </a:rPr>
              <a:t>con imprese di assicurazioni operanti in Italia che si devono </a:t>
            </a:r>
            <a:r>
              <a:rPr lang="it-IT" sz="2200" b="1" dirty="0" smtClean="0">
                <a:latin typeface="Arial Black" pitchFamily="34" charset="0"/>
              </a:rPr>
              <a:t>avvalere </a:t>
            </a:r>
            <a:r>
              <a:rPr lang="it-IT" sz="2200" b="1" dirty="0">
                <a:latin typeface="Arial Black" pitchFamily="34" charset="0"/>
              </a:rPr>
              <a:t>dell’opera dell’</a:t>
            </a:r>
            <a:r>
              <a:rPr lang="it-IT" sz="2200" b="1" dirty="0">
                <a:solidFill>
                  <a:srgbClr val="0000CC"/>
                </a:solidFill>
                <a:latin typeface="Arial Black" pitchFamily="34" charset="0"/>
              </a:rPr>
              <a:t>Ufficio Centrale Italiano</a:t>
            </a:r>
            <a:r>
              <a:rPr lang="it-IT" sz="2200" b="1" dirty="0">
                <a:latin typeface="Arial Black" pitchFamily="34" charset="0"/>
              </a:rPr>
              <a:t>, il quale stipula e gestisce il contratto in nome e per conto delle imprese aderenti e provvede a liquidare ed a pagare i risarcimenti dovuti.</a:t>
            </a:r>
          </a:p>
        </p:txBody>
      </p:sp>
      <p:sp>
        <p:nvSpPr>
          <p:cNvPr id="58374" name="CasellaDiTesto 7"/>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Il veicolo immatricolato all’estero</a:t>
            </a:r>
          </a:p>
        </p:txBody>
      </p:sp>
      <p:pic>
        <p:nvPicPr>
          <p:cNvPr id="58379" name="Picture 11" descr="0006"/>
          <p:cNvPicPr>
            <a:picLocks noChangeAspect="1" noChangeArrowheads="1"/>
          </p:cNvPicPr>
          <p:nvPr/>
        </p:nvPicPr>
        <p:blipFill>
          <a:blip r:embed="rId2"/>
          <a:srcRect/>
          <a:stretch>
            <a:fillRect/>
          </a:stretch>
        </p:blipFill>
        <p:spPr bwMode="auto">
          <a:xfrm>
            <a:off x="357158" y="1285861"/>
            <a:ext cx="2500330" cy="3929090"/>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asellaDiTesto 13"/>
          <p:cNvSpPr txBox="1">
            <a:spLocks noChangeArrowheads="1"/>
          </p:cNvSpPr>
          <p:nvPr/>
        </p:nvSpPr>
        <p:spPr bwMode="auto">
          <a:xfrm>
            <a:off x="142844" y="1196975"/>
            <a:ext cx="8786874" cy="4493538"/>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L’</a:t>
            </a:r>
            <a:r>
              <a:rPr lang="it-IT" sz="2200" b="1" u="sng" dirty="0" smtClean="0">
                <a:solidFill>
                  <a:srgbClr val="FF0000"/>
                </a:solidFill>
                <a:latin typeface="Arial Black" pitchFamily="34" charset="0"/>
              </a:rPr>
              <a:t>Ufficio Centrale Italiano</a:t>
            </a:r>
            <a:r>
              <a:rPr lang="it-IT" sz="2200" dirty="0" smtClean="0">
                <a:latin typeface="Arial Black" pitchFamily="34" charset="0"/>
              </a:rPr>
              <a:t> (U.C.I.) è una società consortile a responsabilità limitata, istituito nel 1953, che ha assunto la sua attuale fisionomia in virtù della </a:t>
            </a:r>
            <a:r>
              <a:rPr lang="it-IT" sz="2200" dirty="0" smtClean="0">
                <a:solidFill>
                  <a:srgbClr val="FF0000"/>
                </a:solidFill>
                <a:latin typeface="Arial Black" pitchFamily="34" charset="0"/>
              </a:rPr>
              <a:t>Legge n. 990/1969</a:t>
            </a:r>
            <a:r>
              <a:rPr lang="it-IT" sz="2200" dirty="0" smtClean="0">
                <a:latin typeface="Arial Black" pitchFamily="34" charset="0"/>
              </a:rPr>
              <a:t> e successive modifiche. Il capitale è costituito dalle quote di partecipazione assunte dalle compagnie di assicurazione italiane consorziate. L’U.C.I. non è quindi un’impresa di assicurazione anche se nella gestione dei sinistri, provocati da veicoli assicurati, a norma dell’art. 125 C. Ass., assume funzioni analoghe a quelle di un assicuratore, in quanto deve provvedere alla liquidazione dei danni nei limiti e nelle forme previste dalla vigente normativa garantendo il risarcimento dei danni.</a:t>
            </a:r>
            <a:endParaRPr lang="it-IT" sz="2200" b="1" dirty="0">
              <a:solidFill>
                <a:srgbClr val="FF0000"/>
              </a:solidFill>
              <a:latin typeface="Arial Black" pitchFamily="34" charset="0"/>
            </a:endParaRPr>
          </a:p>
        </p:txBody>
      </p:sp>
      <p:sp>
        <p:nvSpPr>
          <p:cNvPr id="59398" name="CasellaDiTesto 16"/>
          <p:cNvSpPr txBox="1">
            <a:spLocks noChangeArrowheads="1"/>
          </p:cNvSpPr>
          <p:nvPr/>
        </p:nvSpPr>
        <p:spPr bwMode="auto">
          <a:xfrm>
            <a:off x="285720" y="500042"/>
            <a:ext cx="8501122"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Ufficio Centrale Italiano</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shutterstock_28522267.jpg"/>
          <p:cNvPicPr>
            <a:picLocks noChangeAspect="1"/>
          </p:cNvPicPr>
          <p:nvPr/>
        </p:nvPicPr>
        <p:blipFill>
          <a:blip r:embed="rId2" cstate="print"/>
          <a:srcRect/>
          <a:stretch>
            <a:fillRect/>
          </a:stretch>
        </p:blipFill>
        <p:spPr bwMode="auto">
          <a:xfrm>
            <a:off x="357158" y="428604"/>
            <a:ext cx="4000528" cy="3000392"/>
          </a:xfrm>
          <a:prstGeom prst="rect">
            <a:avLst/>
          </a:prstGeom>
          <a:noFill/>
          <a:ln w="9525">
            <a:noFill/>
            <a:miter lim="800000"/>
            <a:headEnd/>
            <a:tailEnd/>
          </a:ln>
          <a:effectLst>
            <a:outerShdw dist="139700" dir="2700000" algn="tl" rotWithShape="0">
              <a:srgbClr val="333333">
                <a:alpha val="64999"/>
              </a:srgbClr>
            </a:outerShdw>
          </a:effectLst>
        </p:spPr>
      </p:pic>
      <p:pic>
        <p:nvPicPr>
          <p:cNvPr id="10" name="WordArt 3"/>
          <p:cNvPicPr>
            <a:picLocks noChangeArrowheads="1"/>
          </p:cNvPicPr>
          <p:nvPr/>
        </p:nvPicPr>
        <p:blipFill>
          <a:blip r:embed="rId3" cstate="print"/>
          <a:srcRect/>
          <a:stretch>
            <a:fillRect/>
          </a:stretch>
        </p:blipFill>
        <p:spPr bwMode="auto">
          <a:xfrm>
            <a:off x="2214546" y="2857496"/>
            <a:ext cx="6735762" cy="326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5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9"/>
          <p:cNvSpPr txBox="1">
            <a:spLocks noChangeArrowheads="1"/>
          </p:cNvSpPr>
          <p:nvPr/>
        </p:nvSpPr>
        <p:spPr bwMode="auto">
          <a:xfrm>
            <a:off x="2071670" y="1214422"/>
            <a:ext cx="6929486" cy="4524315"/>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Il 2° comma dell’</a:t>
            </a:r>
            <a:r>
              <a:rPr lang="it-IT" sz="2400" dirty="0" smtClean="0">
                <a:solidFill>
                  <a:srgbClr val="FF0000"/>
                </a:solidFill>
                <a:latin typeface="Arial Black" pitchFamily="34" charset="0"/>
              </a:rPr>
              <a:t>art. 144 C. Ass.</a:t>
            </a:r>
            <a:r>
              <a:rPr lang="it-IT" sz="2400" dirty="0" smtClean="0">
                <a:latin typeface="Arial Black" pitchFamily="34" charset="0"/>
              </a:rPr>
              <a:t> impedisce all’impresa di assicurazione di opporre al danneggiato (fatto salvo il limite massimale di polizza) eccezioni derivanti dal contratto, né clausole che prevedano l’eventuale contributo dell’assicurato al risarcimento del danno. </a:t>
            </a:r>
          </a:p>
          <a:p>
            <a:pPr algn="ctr"/>
            <a:r>
              <a:rPr lang="it-IT" sz="2400" dirty="0" smtClean="0">
                <a:latin typeface="Arial Black" pitchFamily="34" charset="0"/>
              </a:rPr>
              <a:t>L’impresa, tuttavia, ha diritto di rivalsa verso l’assicurato nella misura in cui avrebbe contrattualmente diritto di rifiutare o ridurre la propria prestazione.</a:t>
            </a:r>
            <a:endParaRPr lang="it-IT" sz="2400" dirty="0">
              <a:latin typeface="Arial Black" pitchFamily="34" charset="0"/>
            </a:endParaRPr>
          </a:p>
        </p:txBody>
      </p:sp>
      <p:sp>
        <p:nvSpPr>
          <p:cNvPr id="8197" name="CasellaDiTesto 13"/>
          <p:cNvSpPr txBox="1">
            <a:spLocks noChangeArrowheads="1"/>
          </p:cNvSpPr>
          <p:nvPr/>
        </p:nvSpPr>
        <p:spPr bwMode="auto">
          <a:xfrm>
            <a:off x="0" y="404664"/>
            <a:ext cx="9143999"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La procedura </a:t>
            </a:r>
            <a:r>
              <a:rPr lang="it-IT" sz="3600" dirty="0" smtClean="0">
                <a:solidFill>
                  <a:schemeClr val="tx1">
                    <a:lumMod val="50000"/>
                    <a:lumOff val="50000"/>
                  </a:schemeClr>
                </a:solidFill>
                <a:latin typeface="Arial Black" pitchFamily="34" charset="0"/>
              </a:rPr>
              <a:t>risarcitoria ordinaria</a:t>
            </a:r>
            <a:endParaRPr lang="it-IT" sz="3600" dirty="0">
              <a:solidFill>
                <a:schemeClr val="tx1">
                  <a:lumMod val="50000"/>
                  <a:lumOff val="50000"/>
                </a:schemeClr>
              </a:solidFill>
              <a:latin typeface="Arial Black" pitchFamily="34" charset="0"/>
            </a:endParaRPr>
          </a:p>
        </p:txBody>
      </p:sp>
      <p:pic>
        <p:nvPicPr>
          <p:cNvPr id="7" name="Picture 2" descr="logo Reale Mutua"/>
          <p:cNvPicPr>
            <a:picLocks noChangeAspect="1" noChangeArrowheads="1"/>
          </p:cNvPicPr>
          <p:nvPr/>
        </p:nvPicPr>
        <p:blipFill>
          <a:blip r:embed="rId2" cstate="print"/>
          <a:srcRect/>
          <a:stretch>
            <a:fillRect/>
          </a:stretch>
        </p:blipFill>
        <p:spPr bwMode="auto">
          <a:xfrm>
            <a:off x="285720" y="1714488"/>
            <a:ext cx="1869013" cy="1071569"/>
          </a:xfrm>
          <a:prstGeom prst="rect">
            <a:avLst/>
          </a:prstGeom>
          <a:noFill/>
        </p:spPr>
      </p:pic>
      <p:pic>
        <p:nvPicPr>
          <p:cNvPr id="8" name="Picture 2" descr="http://www.cattolicaassicurazioni.it/images/logo_cattolica_blu.gif">
            <a:hlinkClick r:id="rId3"/>
          </p:cNvPr>
          <p:cNvPicPr>
            <a:picLocks noChangeAspect="1" noChangeArrowheads="1"/>
          </p:cNvPicPr>
          <p:nvPr/>
        </p:nvPicPr>
        <p:blipFill>
          <a:blip r:embed="rId4" cstate="print"/>
          <a:srcRect/>
          <a:stretch>
            <a:fillRect/>
          </a:stretch>
        </p:blipFill>
        <p:spPr bwMode="auto">
          <a:xfrm>
            <a:off x="285720" y="3500438"/>
            <a:ext cx="1871021" cy="1357322"/>
          </a:xfrm>
          <a:prstGeom prst="rect">
            <a:avLst/>
          </a:prstGeom>
          <a:noFill/>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3"/>
          <p:cNvSpPr txBox="1">
            <a:spLocks noChangeArrowheads="1"/>
          </p:cNvSpPr>
          <p:nvPr/>
        </p:nvSpPr>
        <p:spPr bwMode="auto">
          <a:xfrm>
            <a:off x="142844" y="1142984"/>
            <a:ext cx="5500726"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Nel caso di sinistro avvenuto tra veicoli a motore (per i quali vi sia obbligo di assicurazione ai sensi degli </a:t>
            </a:r>
            <a:r>
              <a:rPr lang="it-IT" sz="2000" dirty="0" smtClean="0">
                <a:solidFill>
                  <a:srgbClr val="FF0000"/>
                </a:solidFill>
                <a:latin typeface="Arial Black" pitchFamily="34" charset="0"/>
              </a:rPr>
              <a:t>artt. 122 e ss. C. Ass.</a:t>
            </a:r>
            <a:r>
              <a:rPr lang="it-IT" sz="2000" dirty="0" smtClean="0">
                <a:latin typeface="Arial Black" pitchFamily="34" charset="0"/>
              </a:rPr>
              <a:t>), i conducenti dei veicoli coinvolti (o se persone diverse, i rispettivi proprietari), sono tenuti a denunciare il sinistro alla propria impresa di assicurazione, avvalendosi del modulo fornito dalla medesima (c.d. </a:t>
            </a:r>
            <a:r>
              <a:rPr lang="it-IT" sz="2000" b="1" dirty="0" smtClean="0">
                <a:solidFill>
                  <a:srgbClr val="FF0000"/>
                </a:solidFill>
                <a:latin typeface="Arial Black" pitchFamily="34" charset="0"/>
              </a:rPr>
              <a:t>CAI</a:t>
            </a:r>
            <a:r>
              <a:rPr lang="it-IT" sz="2000" dirty="0" smtClean="0">
                <a:solidFill>
                  <a:srgbClr val="FF0000"/>
                </a:solidFill>
                <a:latin typeface="Arial Black" pitchFamily="34" charset="0"/>
              </a:rPr>
              <a:t> – </a:t>
            </a:r>
            <a:r>
              <a:rPr lang="it-IT" sz="2000" b="1" dirty="0" smtClean="0">
                <a:solidFill>
                  <a:srgbClr val="FF0000"/>
                </a:solidFill>
                <a:latin typeface="Arial Black" pitchFamily="34" charset="0"/>
              </a:rPr>
              <a:t>Constatazione Amichevole di Incidente</a:t>
            </a:r>
            <a:r>
              <a:rPr lang="it-IT" sz="2000" dirty="0" smtClean="0">
                <a:latin typeface="Arial Black" pitchFamily="34" charset="0"/>
              </a:rPr>
              <a:t>).</a:t>
            </a:r>
          </a:p>
          <a:p>
            <a:pPr algn="ctr"/>
            <a:r>
              <a:rPr lang="it-IT" sz="2000" dirty="0" smtClean="0">
                <a:latin typeface="Arial Black" pitchFamily="34" charset="0"/>
              </a:rPr>
              <a:t>In caso di inadempimento all’obbligo di denuncia, l’assicurato perde il diritto all’indennità. </a:t>
            </a:r>
            <a:endParaRPr lang="it-IT" sz="2000" dirty="0">
              <a:latin typeface="Arial Black" pitchFamily="34" charset="0"/>
            </a:endParaRPr>
          </a:p>
        </p:txBody>
      </p:sp>
      <p:sp>
        <p:nvSpPr>
          <p:cNvPr id="11269" name="CasellaDiTesto 7"/>
          <p:cNvSpPr txBox="1">
            <a:spLocks noChangeArrowheads="1"/>
          </p:cNvSpPr>
          <p:nvPr/>
        </p:nvSpPr>
        <p:spPr bwMode="auto">
          <a:xfrm>
            <a:off x="900113" y="476250"/>
            <a:ext cx="7343775" cy="646113"/>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denuncia del sinistro</a:t>
            </a:r>
          </a:p>
        </p:txBody>
      </p:sp>
      <p:pic>
        <p:nvPicPr>
          <p:cNvPr id="69634" name="Picture 2" descr="[Cid.jpg]"/>
          <p:cNvPicPr>
            <a:picLocks noChangeAspect="1" noChangeArrowheads="1"/>
          </p:cNvPicPr>
          <p:nvPr/>
        </p:nvPicPr>
        <p:blipFill>
          <a:blip r:embed="rId2"/>
          <a:srcRect/>
          <a:stretch>
            <a:fillRect/>
          </a:stretch>
        </p:blipFill>
        <p:spPr bwMode="auto">
          <a:xfrm>
            <a:off x="5715008" y="1214422"/>
            <a:ext cx="3124336" cy="4429156"/>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412&quot;&gt;&lt;/object&gt;&lt;object type=&quot;2&quot; unique_id=&quot;10413&quot;&gt;&lt;object type=&quot;3&quot; unique_id=&quot;10415&quot;&gt;&lt;property id=&quot;20148&quot; value=&quot;5&quot;/&gt;&lt;property id=&quot;20300&quot; value=&quot;Slide 2&quot;/&gt;&lt;property id=&quot;20307&quot; value=&quot;343&quot;/&gt;&lt;/object&gt;&lt;object type=&quot;3&quot; unique_id=&quot;10416&quot;&gt;&lt;property id=&quot;20148&quot; value=&quot;5&quot;/&gt;&lt;property id=&quot;20300&quot; value=&quot;Slide 3&quot;/&gt;&lt;property id=&quot;20307&quot; value=&quot;257&quot;/&gt;&lt;/object&gt;&lt;object type=&quot;3&quot; unique_id=&quot;10417&quot;&gt;&lt;property id=&quot;20148&quot; value=&quot;5&quot;/&gt;&lt;property id=&quot;20300&quot; value=&quot;Slide 4&quot;/&gt;&lt;property id=&quot;20307&quot; value=&quot;345&quot;/&gt;&lt;/object&gt;&lt;object type=&quot;3&quot; unique_id=&quot;10418&quot;&gt;&lt;property id=&quot;20148&quot; value=&quot;5&quot;/&gt;&lt;property id=&quot;20300&quot; value=&quot;Slide 5&quot;/&gt;&lt;property id=&quot;20307&quot; value=&quot;346&quot;/&gt;&lt;/object&gt;&lt;object type=&quot;3&quot; unique_id=&quot;10419&quot;&gt;&lt;property id=&quot;20148&quot; value=&quot;5&quot;/&gt;&lt;property id=&quot;20300&quot; value=&quot;Slide 6&quot;/&gt;&lt;property id=&quot;20307&quot; value=&quot;259&quot;/&gt;&lt;/object&gt;&lt;object type=&quot;3&quot; unique_id=&quot;10420&quot;&gt;&lt;property id=&quot;20148&quot; value=&quot;5&quot;/&gt;&lt;property id=&quot;20300&quot; value=&quot;Slide 7&quot;/&gt;&lt;property id=&quot;20307&quot; value=&quot;347&quot;/&gt;&lt;/object&gt;&lt;object type=&quot;3&quot; unique_id=&quot;10421&quot;&gt;&lt;property id=&quot;20148&quot; value=&quot;5&quot;/&gt;&lt;property id=&quot;20300&quot; value=&quot;Slide 8&quot;/&gt;&lt;property id=&quot;20307&quot; value=&quot;348&quot;/&gt;&lt;/object&gt;&lt;object type=&quot;3&quot; unique_id=&quot;10422&quot;&gt;&lt;property id=&quot;20148&quot; value=&quot;5&quot;/&gt;&lt;property id=&quot;20300&quot; value=&quot;Slide 9&quot;/&gt;&lt;property id=&quot;20307&quot; value=&quot;261&quot;/&gt;&lt;/object&gt;&lt;object type=&quot;3&quot; unique_id=&quot;10423&quot;&gt;&lt;property id=&quot;20148&quot; value=&quot;5&quot;/&gt;&lt;property id=&quot;20300&quot; value=&quot;Slide 10&quot;/&gt;&lt;property id=&quot;20307&quot; value=&quot;349&quot;/&gt;&lt;/object&gt;&lt;object type=&quot;3&quot; unique_id=&quot;10424&quot;&gt;&lt;property id=&quot;20148&quot; value=&quot;5&quot;/&gt;&lt;property id=&quot;20300&quot; value=&quot;Slide 11&quot;/&gt;&lt;property id=&quot;20307&quot; value=&quot;350&quot;/&gt;&lt;/object&gt;&lt;object type=&quot;3&quot; unique_id=&quot;10425&quot;&gt;&lt;property id=&quot;20148&quot; value=&quot;5&quot;/&gt;&lt;property id=&quot;20300&quot; value=&quot;Slide 12&quot;/&gt;&lt;property id=&quot;20307&quot; value=&quot;262&quot;/&gt;&lt;/object&gt;&lt;object type=&quot;3&quot; unique_id=&quot;10426&quot;&gt;&lt;property id=&quot;20148&quot; value=&quot;5&quot;/&gt;&lt;property id=&quot;20300&quot; value=&quot;Slide 13&quot;/&gt;&lt;property id=&quot;20307&quot; value=&quot;263&quot;/&gt;&lt;/object&gt;&lt;object type=&quot;3&quot; unique_id=&quot;10427&quot;&gt;&lt;property id=&quot;20148&quot; value=&quot;5&quot;/&gt;&lt;property id=&quot;20300&quot; value=&quot;Slide 14&quot;/&gt;&lt;property id=&quot;20307&quot; value=&quot;267&quot;/&gt;&lt;/object&gt;&lt;object type=&quot;3&quot; unique_id=&quot;10428&quot;&gt;&lt;property id=&quot;20148&quot; value=&quot;5&quot;/&gt;&lt;property id=&quot;20300&quot; value=&quot;Slide 15&quot;/&gt;&lt;property id=&quot;20307&quot; value=&quot;266&quot;/&gt;&lt;/object&gt;&lt;object type=&quot;3&quot; unique_id=&quot;10429&quot;&gt;&lt;property id=&quot;20148&quot; value=&quot;5&quot;/&gt;&lt;property id=&quot;20300&quot; value=&quot;Slide 16&quot;/&gt;&lt;property id=&quot;20307&quot; value=&quot;265&quot;/&gt;&lt;/object&gt;&lt;object type=&quot;3&quot; unique_id=&quot;10430&quot;&gt;&lt;property id=&quot;20148&quot; value=&quot;5&quot;/&gt;&lt;property id=&quot;20300&quot; value=&quot;Slide 17&quot;/&gt;&lt;property id=&quot;20307&quot; value=&quot;270&quot;/&gt;&lt;/object&gt;&lt;object type=&quot;3&quot; unique_id=&quot;10431&quot;&gt;&lt;property id=&quot;20148&quot; value=&quot;5&quot;/&gt;&lt;property id=&quot;20300&quot; value=&quot;Slide 18&quot;/&gt;&lt;property id=&quot;20307&quot; value=&quot;272&quot;/&gt;&lt;/object&gt;&lt;object type=&quot;3&quot; unique_id=&quot;10432&quot;&gt;&lt;property id=&quot;20148&quot; value=&quot;5&quot;/&gt;&lt;property id=&quot;20300&quot; value=&quot;Slide 19&quot;/&gt;&lt;property id=&quot;20307&quot; value=&quot;276&quot;/&gt;&lt;/object&gt;&lt;object type=&quot;3&quot; unique_id=&quot;10433&quot;&gt;&lt;property id=&quot;20148&quot; value=&quot;5&quot;/&gt;&lt;property id=&quot;20300&quot; value=&quot;Slide 20&quot;/&gt;&lt;property id=&quot;20307&quot; value=&quot;278&quot;/&gt;&lt;/object&gt;&lt;object type=&quot;3&quot; unique_id=&quot;10434&quot;&gt;&lt;property id=&quot;20148&quot; value=&quot;5&quot;/&gt;&lt;property id=&quot;20300&quot; value=&quot;Slide 21&quot;/&gt;&lt;property id=&quot;20307&quot; value=&quot;277&quot;/&gt;&lt;/object&gt;&lt;object type=&quot;3&quot; unique_id=&quot;10435&quot;&gt;&lt;property id=&quot;20148&quot; value=&quot;5&quot;/&gt;&lt;property id=&quot;20300&quot; value=&quot;Slide 22&quot;/&gt;&lt;property id=&quot;20307&quot; value=&quot;282&quot;/&gt;&lt;/object&gt;&lt;object type=&quot;3&quot; unique_id=&quot;10436&quot;&gt;&lt;property id=&quot;20148&quot; value=&quot;5&quot;/&gt;&lt;property id=&quot;20300&quot; value=&quot;Slide 23&quot;/&gt;&lt;property id=&quot;20307&quot; value=&quot;279&quot;/&gt;&lt;/object&gt;&lt;object type=&quot;3&quot; unique_id=&quot;10437&quot;&gt;&lt;property id=&quot;20148&quot; value=&quot;5&quot;/&gt;&lt;property id=&quot;20300&quot; value=&quot;Slide 24&quot;/&gt;&lt;property id=&quot;20307&quot; value=&quot;351&quot;/&gt;&lt;/object&gt;&lt;object type=&quot;3&quot; unique_id=&quot;10438&quot;&gt;&lt;property id=&quot;20148&quot; value=&quot;5&quot;/&gt;&lt;property id=&quot;20300&quot; value=&quot;Slide 25&quot;/&gt;&lt;property id=&quot;20307&quot; value=&quot;283&quot;/&gt;&lt;/object&gt;&lt;object type=&quot;3&quot; unique_id=&quot;10439&quot;&gt;&lt;property id=&quot;20148&quot; value=&quot;5&quot;/&gt;&lt;property id=&quot;20300&quot; value=&quot;Slide 26&quot;/&gt;&lt;property id=&quot;20307&quot; value=&quot;352&quot;/&gt;&lt;/object&gt;&lt;object type=&quot;3&quot; unique_id=&quot;10440&quot;&gt;&lt;property id=&quot;20148&quot; value=&quot;5&quot;/&gt;&lt;property id=&quot;20300&quot; value=&quot;Slide 27&quot;/&gt;&lt;property id=&quot;20307&quot; value=&quot;353&quot;/&gt;&lt;/object&gt;&lt;object type=&quot;3&quot; unique_id=&quot;10441&quot;&gt;&lt;property id=&quot;20148&quot; value=&quot;5&quot;/&gt;&lt;property id=&quot;20300&quot; value=&quot;Slide 28&quot;/&gt;&lt;property id=&quot;20307&quot; value=&quot;289&quot;/&gt;&lt;/object&gt;&lt;object type=&quot;3&quot; unique_id=&quot;10442&quot;&gt;&lt;property id=&quot;20148&quot; value=&quot;5&quot;/&gt;&lt;property id=&quot;20300&quot; value=&quot;Slide 29&quot;/&gt;&lt;property id=&quot;20307&quot; value=&quot;354&quot;/&gt;&lt;/object&gt;&lt;object type=&quot;3&quot; unique_id=&quot;10443&quot;&gt;&lt;property id=&quot;20148&quot; value=&quot;5&quot;/&gt;&lt;property id=&quot;20300&quot; value=&quot;Slide 30&quot;/&gt;&lt;property id=&quot;20307&quot; value=&quot;355&quot;/&gt;&lt;/object&gt;&lt;object type=&quot;3&quot; unique_id=&quot;10444&quot;&gt;&lt;property id=&quot;20148&quot; value=&quot;5&quot;/&gt;&lt;property id=&quot;20300&quot; value=&quot;Slide 31&quot;/&gt;&lt;property id=&quot;20307&quot; value=&quot;293&quot;/&gt;&lt;/object&gt;&lt;object type=&quot;3&quot; unique_id=&quot;10445&quot;&gt;&lt;property id=&quot;20148&quot; value=&quot;5&quot;/&gt;&lt;property id=&quot;20300&quot; value=&quot;Slide 32&quot;/&gt;&lt;property id=&quot;20307&quot; value=&quot;356&quot;/&gt;&lt;/object&gt;&lt;object type=&quot;3&quot; unique_id=&quot;10446&quot;&gt;&lt;property id=&quot;20148&quot; value=&quot;5&quot;/&gt;&lt;property id=&quot;20300&quot; value=&quot;Slide 33&quot;/&gt;&lt;property id=&quot;20307&quot; value=&quot;357&quot;/&gt;&lt;/object&gt;&lt;object type=&quot;3&quot; unique_id=&quot;10447&quot;&gt;&lt;property id=&quot;20148&quot; value=&quot;5&quot;/&gt;&lt;property id=&quot;20300&quot; value=&quot;Slide 34&quot;/&gt;&lt;property id=&quot;20307&quot; value=&quot;358&quot;/&gt;&lt;/object&gt;&lt;object type=&quot;3&quot; unique_id=&quot;10448&quot;&gt;&lt;property id=&quot;20148&quot; value=&quot;5&quot;/&gt;&lt;property id=&quot;20300&quot; value=&quot;Slide 35&quot;/&gt;&lt;property id=&quot;20307&quot; value=&quot;359&quot;/&gt;&lt;/object&gt;&lt;object type=&quot;3&quot; unique_id=&quot;10449&quot;&gt;&lt;property id=&quot;20148&quot; value=&quot;5&quot;/&gt;&lt;property id=&quot;20300&quot; value=&quot;Slide 36&quot;/&gt;&lt;property id=&quot;20307&quot; value=&quot;298&quot;/&gt;&lt;/object&gt;&lt;object type=&quot;3&quot; unique_id=&quot;10450&quot;&gt;&lt;property id=&quot;20148&quot; value=&quot;5&quot;/&gt;&lt;property id=&quot;20300&quot; value=&quot;Slide 37&quot;/&gt;&lt;property id=&quot;20307&quot; value=&quot;299&quot;/&gt;&lt;/object&gt;&lt;object type=&quot;3&quot; unique_id=&quot;10451&quot;&gt;&lt;property id=&quot;20148&quot; value=&quot;5&quot;/&gt;&lt;property id=&quot;20300&quot; value=&quot;Slide 38&quot;/&gt;&lt;property id=&quot;20307&quot; value=&quot;360&quot;/&gt;&lt;/object&gt;&lt;object type=&quot;3&quot; unique_id=&quot;10452&quot;&gt;&lt;property id=&quot;20148&quot; value=&quot;5&quot;/&gt;&lt;property id=&quot;20300&quot; value=&quot;Slide 39&quot;/&gt;&lt;property id=&quot;20307&quot; value=&quot;301&quot;/&gt;&lt;/object&gt;&lt;object type=&quot;3&quot; unique_id=&quot;10453&quot;&gt;&lt;property id=&quot;20148&quot; value=&quot;5&quot;/&gt;&lt;property id=&quot;20300&quot; value=&quot;Slide 40&quot;/&gt;&lt;property id=&quot;20307&quot; value=&quot;361&quot;/&gt;&lt;/object&gt;&lt;object type=&quot;3&quot; unique_id=&quot;10454&quot;&gt;&lt;property id=&quot;20148&quot; value=&quot;5&quot;/&gt;&lt;property id=&quot;20300&quot; value=&quot;Slide 41&quot;/&gt;&lt;property id=&quot;20307&quot; value=&quot;303&quot;/&gt;&lt;/object&gt;&lt;object type=&quot;3&quot; unique_id=&quot;10455&quot;&gt;&lt;property id=&quot;20148&quot; value=&quot;5&quot;/&gt;&lt;property id=&quot;20300&quot; value=&quot;Slide 42&quot;/&gt;&lt;property id=&quot;20307&quot; value=&quot;305&quot;/&gt;&lt;/object&gt;&lt;object type=&quot;3&quot; unique_id=&quot;10456&quot;&gt;&lt;property id=&quot;20148&quot; value=&quot;5&quot;/&gt;&lt;property id=&quot;20300&quot; value=&quot;Slide 43&quot;/&gt;&lt;property id=&quot;20307&quot; value=&quot;306&quot;/&gt;&lt;/object&gt;&lt;object type=&quot;3&quot; unique_id=&quot;10457&quot;&gt;&lt;property id=&quot;20148&quot; value=&quot;5&quot;/&gt;&lt;property id=&quot;20300&quot; value=&quot;Slide 44&quot;/&gt;&lt;property id=&quot;20307&quot; value=&quot;307&quot;/&gt;&lt;/object&gt;&lt;object type=&quot;3&quot; unique_id=&quot;10458&quot;&gt;&lt;property id=&quot;20148&quot; value=&quot;5&quot;/&gt;&lt;property id=&quot;20300&quot; value=&quot;Slide 45&quot;/&gt;&lt;property id=&quot;20307&quot; value=&quot;362&quot;/&gt;&lt;/object&gt;&lt;object type=&quot;3&quot; unique_id=&quot;10459&quot;&gt;&lt;property id=&quot;20148&quot; value=&quot;5&quot;/&gt;&lt;property id=&quot;20300&quot; value=&quot;Slide 46&quot;/&gt;&lt;property id=&quot;20307&quot; value=&quot;309&quot;/&gt;&lt;/object&gt;&lt;object type=&quot;3&quot; unique_id=&quot;10460&quot;&gt;&lt;property id=&quot;20148&quot; value=&quot;5&quot;/&gt;&lt;property id=&quot;20300&quot; value=&quot;Slide 47&quot;/&gt;&lt;property id=&quot;20307&quot; value=&quot;311&quot;/&gt;&lt;/object&gt;&lt;object type=&quot;3&quot; unique_id=&quot;10461&quot;&gt;&lt;property id=&quot;20148&quot; value=&quot;5&quot;/&gt;&lt;property id=&quot;20300&quot; value=&quot;Slide 48&quot;/&gt;&lt;property id=&quot;20307&quot; value=&quot;312&quot;/&gt;&lt;/object&gt;&lt;object type=&quot;3&quot; unique_id=&quot;10462&quot;&gt;&lt;property id=&quot;20148&quot; value=&quot;5&quot;/&gt;&lt;property id=&quot;20300&quot; value=&quot;Slide 49&quot;/&gt;&lt;property id=&quot;20307&quot; value=&quot;363&quot;/&gt;&lt;/object&gt;&lt;object type=&quot;3&quot; unique_id=&quot;10463&quot;&gt;&lt;property id=&quot;20148&quot; value=&quot;5&quot;/&gt;&lt;property id=&quot;20300&quot; value=&quot;Slide 50&quot;/&gt;&lt;property id=&quot;20307&quot; value=&quot;364&quot;/&gt;&lt;/object&gt;&lt;object type=&quot;3&quot; unique_id=&quot;10464&quot;&gt;&lt;property id=&quot;20148&quot; value=&quot;5&quot;/&gt;&lt;property id=&quot;20300&quot; value=&quot;Slide 51&quot;/&gt;&lt;property id=&quot;20307&quot; value=&quot;313&quot;/&gt;&lt;/object&gt;&lt;object type=&quot;3&quot; unique_id=&quot;10465&quot;&gt;&lt;property id=&quot;20148&quot; value=&quot;5&quot;/&gt;&lt;property id=&quot;20300&quot; value=&quot;Slide 52&quot;/&gt;&lt;property id=&quot;20307&quot; value=&quot;365&quot;/&gt;&lt;/object&gt;&lt;object type=&quot;3&quot; unique_id=&quot;10466&quot;&gt;&lt;property id=&quot;20148&quot; value=&quot;5&quot;/&gt;&lt;property id=&quot;20300&quot; value=&quot;Slide 53&quot;/&gt;&lt;property id=&quot;20307&quot; value=&quot;366&quot;/&gt;&lt;/object&gt;&lt;object type=&quot;3&quot; unique_id=&quot;10467&quot;&gt;&lt;property id=&quot;20148&quot; value=&quot;5&quot;/&gt;&lt;property id=&quot;20300&quot; value=&quot;Slide 54&quot;/&gt;&lt;property id=&quot;20307&quot; value=&quot;314&quot;/&gt;&lt;/object&gt;&lt;object type=&quot;3&quot; unique_id=&quot;10468&quot;&gt;&lt;property id=&quot;20148&quot; value=&quot;5&quot;/&gt;&lt;property id=&quot;20300&quot; value=&quot;Slide 55&quot;/&gt;&lt;property id=&quot;20307&quot; value=&quot;367&quot;/&gt;&lt;/object&gt;&lt;object type=&quot;3&quot; unique_id=&quot;10469&quot;&gt;&lt;property id=&quot;20148&quot; value=&quot;5&quot;/&gt;&lt;property id=&quot;20300&quot; value=&quot;Slide 56&quot;/&gt;&lt;property id=&quot;20307&quot; value=&quot;368&quot;/&gt;&lt;/object&gt;&lt;object type=&quot;3&quot; unique_id=&quot;10470&quot;&gt;&lt;property id=&quot;20148&quot; value=&quot;5&quot;/&gt;&lt;property id=&quot;20300&quot; value=&quot;Slide 57&quot;/&gt;&lt;property id=&quot;20307&quot; value=&quot;369&quot;/&gt;&lt;/object&gt;&lt;object type=&quot;3&quot; unique_id=&quot;10471&quot;&gt;&lt;property id=&quot;20148&quot; value=&quot;5&quot;/&gt;&lt;property id=&quot;20300&quot; value=&quot;Slide 58&quot;/&gt;&lt;property id=&quot;20307&quot; value=&quot;317&quot;/&gt;&lt;/object&gt;&lt;object type=&quot;3&quot; unique_id=&quot;10472&quot;&gt;&lt;property id=&quot;20148&quot; value=&quot;5&quot;/&gt;&lt;property id=&quot;20300&quot; value=&quot;Slide 59&quot;/&gt;&lt;property id=&quot;20307&quot; value=&quot;322&quot;/&gt;&lt;/object&gt;&lt;object type=&quot;3&quot; unique_id=&quot;10473&quot;&gt;&lt;property id=&quot;20148&quot; value=&quot;5&quot;/&gt;&lt;property id=&quot;20300&quot; value=&quot;Slide 60&quot;/&gt;&lt;property id=&quot;20307&quot; value=&quot;321&quot;/&gt;&lt;/object&gt;&lt;object type=&quot;3&quot; unique_id=&quot;10474&quot;&gt;&lt;property id=&quot;20148&quot; value=&quot;5&quot;/&gt;&lt;property id=&quot;20300&quot; value=&quot;Slide 61&quot;/&gt;&lt;property id=&quot;20307&quot; value=&quot;320&quot;/&gt;&lt;/object&gt;&lt;object type=&quot;3&quot; unique_id=&quot;10475&quot;&gt;&lt;property id=&quot;20148&quot; value=&quot;5&quot;/&gt;&lt;property id=&quot;20300&quot; value=&quot;Slide 62&quot;/&gt;&lt;property id=&quot;20307&quot; value=&quot;370&quot;/&gt;&lt;/object&gt;&lt;object type=&quot;3&quot; unique_id=&quot;10476&quot;&gt;&lt;property id=&quot;20148&quot; value=&quot;5&quot;/&gt;&lt;property id=&quot;20300&quot; value=&quot;Slide 63&quot;/&gt;&lt;property id=&quot;20307&quot; value=&quot;326&quot;/&gt;&lt;/object&gt;&lt;object type=&quot;3&quot; unique_id=&quot;10477&quot;&gt;&lt;property id=&quot;20148&quot; value=&quot;5&quot;/&gt;&lt;property id=&quot;20300&quot; value=&quot;Slide 64&quot;/&gt;&lt;property id=&quot;20307&quot; value=&quot;325&quot;/&gt;&lt;/object&gt;&lt;object type=&quot;3&quot; unique_id=&quot;10478&quot;&gt;&lt;property id=&quot;20148&quot; value=&quot;5&quot;/&gt;&lt;property id=&quot;20300&quot; value=&quot;Slide 65&quot;/&gt;&lt;property id=&quot;20307&quot; value=&quot;329&quot;/&gt;&lt;/object&gt;&lt;object type=&quot;3&quot; unique_id=&quot;10479&quot;&gt;&lt;property id=&quot;20148&quot; value=&quot;5&quot;/&gt;&lt;property id=&quot;20300&quot; value=&quot;Slide 66&quot;/&gt;&lt;property id=&quot;20307&quot; value=&quot;371&quot;/&gt;&lt;/object&gt;&lt;object type=&quot;3&quot; unique_id=&quot;10480&quot;&gt;&lt;property id=&quot;20148&quot; value=&quot;5&quot;/&gt;&lt;property id=&quot;20300&quot; value=&quot;Slide 67&quot;/&gt;&lt;property id=&quot;20307&quot; value=&quot;372&quot;/&gt;&lt;/object&gt;&lt;object type=&quot;3&quot; unique_id=&quot;10481&quot;&gt;&lt;property id=&quot;20148&quot; value=&quot;5&quot;/&gt;&lt;property id=&quot;20300&quot; value=&quot;Slide 68&quot;/&gt;&lt;property id=&quot;20307&quot; value=&quot;327&quot;/&gt;&lt;/object&gt;&lt;object type=&quot;3&quot; unique_id=&quot;10482&quot;&gt;&lt;property id=&quot;20148&quot; value=&quot;5&quot;/&gt;&lt;property id=&quot;20300&quot; value=&quot;Slide 69&quot;/&gt;&lt;property id=&quot;20307&quot; value=&quot;373&quot;/&gt;&lt;/object&gt;&lt;object type=&quot;3&quot; unique_id=&quot;10483&quot;&gt;&lt;property id=&quot;20148&quot; value=&quot;5&quot;/&gt;&lt;property id=&quot;20300&quot; value=&quot;Slide 70&quot;/&gt;&lt;property id=&quot;20307&quot; value=&quot;324&quot;/&gt;&lt;/object&gt;&lt;object type=&quot;3&quot; unique_id=&quot;10484&quot;&gt;&lt;property id=&quot;20148&quot; value=&quot;5&quot;/&gt;&lt;property id=&quot;20300&quot; value=&quot;Slide 71&quot;/&gt;&lt;property id=&quot;20307&quot; value=&quot;374&quot;/&gt;&lt;/object&gt;&lt;object type=&quot;3&quot; unique_id=&quot;10485&quot;&gt;&lt;property id=&quot;20148&quot; value=&quot;5&quot;/&gt;&lt;property id=&quot;20300&quot; value=&quot;Slide 72&quot;/&gt;&lt;property id=&quot;20307&quot; value=&quot;330&quot;/&gt;&lt;/object&gt;&lt;object type=&quot;3&quot; unique_id=&quot;10486&quot;&gt;&lt;property id=&quot;20148&quot; value=&quot;5&quot;/&gt;&lt;property id=&quot;20300&quot; value=&quot;Slide 73&quot;/&gt;&lt;property id=&quot;20307&quot; value=&quot;331&quot;/&gt;&lt;/object&gt;&lt;object type=&quot;3&quot; unique_id=&quot;10487&quot;&gt;&lt;property id=&quot;20148&quot; value=&quot;5&quot;/&gt;&lt;property id=&quot;20300&quot; value=&quot;Slide 74&quot;/&gt;&lt;property id=&quot;20307&quot; value=&quot;332&quot;/&gt;&lt;/object&gt;&lt;object type=&quot;3&quot; unique_id=&quot;10488&quot;&gt;&lt;property id=&quot;20148&quot; value=&quot;5&quot;/&gt;&lt;property id=&quot;20300&quot; value=&quot;Slide 75&quot;/&gt;&lt;property id=&quot;20307&quot; value=&quot;333&quot;/&gt;&lt;/object&gt;&lt;object type=&quot;3&quot; unique_id=&quot;10489&quot;&gt;&lt;property id=&quot;20148&quot; value=&quot;5&quot;/&gt;&lt;property id=&quot;20300&quot; value=&quot;Slide 76&quot;/&gt;&lt;property id=&quot;20307&quot; value=&quot;344&quot;/&gt;&lt;/object&gt;&lt;object type=&quot;3&quot; unique_id=&quot;10568&quot;&gt;&lt;property id=&quot;20148&quot; value=&quot;5&quot;/&gt;&lt;property id=&quot;20300&quot; value=&quot;Slide 1&quot;/&gt;&lt;property id=&quot;20307&quot; value=&quot;375&quot;/&gt;&lt;/object&gt;&lt;/object&gt;&lt;/object&gt;&lt;/database&gt;"/>
  <p:tag name="SECTOMILLISECCONVERTED"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2515</TotalTime>
  <Words>6935</Words>
  <Application>Microsoft Office PowerPoint</Application>
  <PresentationFormat>Presentazione su schermo (4:3)</PresentationFormat>
  <Paragraphs>265</Paragraphs>
  <Slides>76</Slides>
  <Notes>7</Notes>
  <HiddenSlides>0</HiddenSlides>
  <MMClips>0</MMClips>
  <ScaleCrop>false</ScaleCrop>
  <HeadingPairs>
    <vt:vector size="4" baseType="variant">
      <vt:variant>
        <vt:lpstr>Tema</vt:lpstr>
      </vt:variant>
      <vt:variant>
        <vt:i4>2</vt:i4>
      </vt:variant>
      <vt:variant>
        <vt:lpstr>Titoli diapositive</vt:lpstr>
      </vt:variant>
      <vt:variant>
        <vt:i4>76</vt:i4>
      </vt:variant>
    </vt:vector>
  </HeadingPairs>
  <TitlesOfParts>
    <vt:vector size="78" baseType="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privato</dc:creator>
  <cp:lastModifiedBy>Patrizia</cp:lastModifiedBy>
  <cp:revision>362</cp:revision>
  <dcterms:created xsi:type="dcterms:W3CDTF">2010-09-09T16:27:16Z</dcterms:created>
  <dcterms:modified xsi:type="dcterms:W3CDTF">2017-05-31T08:45:03Z</dcterms:modified>
</cp:coreProperties>
</file>